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11" r:id="rId2"/>
    <p:sldId id="281" r:id="rId3"/>
    <p:sldId id="262" r:id="rId4"/>
    <p:sldId id="263" r:id="rId5"/>
    <p:sldId id="282" r:id="rId6"/>
    <p:sldId id="302" r:id="rId7"/>
    <p:sldId id="284" r:id="rId8"/>
    <p:sldId id="309" r:id="rId9"/>
    <p:sldId id="300" r:id="rId10"/>
    <p:sldId id="303" r:id="rId11"/>
    <p:sldId id="310" r:id="rId12"/>
    <p:sldId id="293" r:id="rId13"/>
    <p:sldId id="304" r:id="rId14"/>
    <p:sldId id="306" r:id="rId15"/>
    <p:sldId id="307" r:id="rId16"/>
    <p:sldId id="308" r:id="rId17"/>
    <p:sldId id="290" r:id="rId18"/>
    <p:sldId id="292" r:id="rId19"/>
    <p:sldId id="295" r:id="rId20"/>
    <p:sldId id="296" r:id="rId21"/>
    <p:sldId id="297" r:id="rId22"/>
    <p:sldId id="285" r:id="rId23"/>
    <p:sldId id="287" r:id="rId24"/>
    <p:sldId id="288" r:id="rId25"/>
    <p:sldId id="289" r:id="rId26"/>
    <p:sldId id="299" r:id="rId27"/>
    <p:sldId id="298" r:id="rId2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</p:showPr>
  <p:clrMru>
    <a:srgbClr val="FF0000"/>
    <a:srgbClr val="FF3300"/>
    <a:srgbClr val="99CCFF"/>
    <a:srgbClr val="990000"/>
    <a:srgbClr val="996633"/>
    <a:srgbClr val="993300"/>
    <a:srgbClr val="A5002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4118" autoAdjust="0"/>
    <p:restoredTop sz="99821" autoAdjust="0"/>
  </p:normalViewPr>
  <p:slideViewPr>
    <p:cSldViewPr>
      <p:cViewPr>
        <p:scale>
          <a:sx n="96" d="100"/>
          <a:sy n="96" d="100"/>
        </p:scale>
        <p:origin x="-11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C73170-6D4E-4C96-B3A2-588ECAEC9234}" type="doc">
      <dgm:prSet loTypeId="urn:microsoft.com/office/officeart/2005/8/layout/hList7" loCatId="process" qsTypeId="urn:microsoft.com/office/officeart/2005/8/quickstyle/simple1" qsCatId="simple" csTypeId="urn:microsoft.com/office/officeart/2005/8/colors/accent1_2" csCatId="accent1" phldr="1"/>
      <dgm:spPr/>
    </dgm:pt>
    <dgm:pt modelId="{885274E3-B2F6-443D-9389-3573FC5D0BED}">
      <dgm:prSet phldrT="[Texto]" custT="1"/>
      <dgm:spPr/>
      <dgm:t>
        <a:bodyPr/>
        <a:lstStyle/>
        <a:p>
          <a:r>
            <a:rPr lang="es-ES" sz="3200" b="1" baseline="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Dictadura</a:t>
          </a:r>
          <a:endParaRPr lang="es-ES" sz="3200" b="1" baseline="0" dirty="0">
            <a:solidFill>
              <a:srgbClr val="FFFF00"/>
            </a:solidFill>
            <a:latin typeface="Arial" pitchFamily="34" charset="0"/>
            <a:cs typeface="Arial" pitchFamily="34" charset="0"/>
          </a:endParaRPr>
        </a:p>
      </dgm:t>
    </dgm:pt>
    <dgm:pt modelId="{1C49FA39-439A-4833-92F6-07D1185D68ED}" type="parTrans" cxnId="{BFC7E0B4-B023-4F28-8948-3F74C7603B62}">
      <dgm:prSet/>
      <dgm:spPr/>
      <dgm:t>
        <a:bodyPr/>
        <a:lstStyle/>
        <a:p>
          <a:endParaRPr lang="es-ES"/>
        </a:p>
      </dgm:t>
    </dgm:pt>
    <dgm:pt modelId="{9125D21C-13A0-44D2-9350-F8AFE7C901D1}" type="sibTrans" cxnId="{BFC7E0B4-B023-4F28-8948-3F74C7603B62}">
      <dgm:prSet/>
      <dgm:spPr/>
      <dgm:t>
        <a:bodyPr/>
        <a:lstStyle/>
        <a:p>
          <a:endParaRPr lang="es-ES"/>
        </a:p>
      </dgm:t>
    </dgm:pt>
    <dgm:pt modelId="{5251FEF4-5EC0-4D9A-95E2-FDFC09791372}">
      <dgm:prSet phldrT="[Texto]" custT="1"/>
      <dgm:spPr/>
      <dgm:t>
        <a:bodyPr/>
        <a:lstStyle/>
        <a:p>
          <a:r>
            <a:rPr lang="es-ES" sz="32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Oposición</a:t>
          </a:r>
        </a:p>
        <a:p>
          <a:r>
            <a:rPr lang="es-ES" sz="32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Oficial</a:t>
          </a:r>
          <a:endParaRPr lang="es-ES" sz="3200" b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F0F67F9-E1C8-48FB-B2C9-024678A629B7}" type="parTrans" cxnId="{F44C2580-5310-4518-8580-47E9BFB9B02F}">
      <dgm:prSet/>
      <dgm:spPr/>
      <dgm:t>
        <a:bodyPr/>
        <a:lstStyle/>
        <a:p>
          <a:endParaRPr lang="es-ES"/>
        </a:p>
      </dgm:t>
    </dgm:pt>
    <dgm:pt modelId="{2F5D4765-4111-4312-B05B-B31BBD5D9DD8}" type="sibTrans" cxnId="{F44C2580-5310-4518-8580-47E9BFB9B02F}">
      <dgm:prSet/>
      <dgm:spPr/>
      <dgm:t>
        <a:bodyPr/>
        <a:lstStyle/>
        <a:p>
          <a:endParaRPr lang="es-ES"/>
        </a:p>
      </dgm:t>
    </dgm:pt>
    <dgm:pt modelId="{05AF1B3A-DC76-420F-919A-CFAC60EFB88C}">
      <dgm:prSet phldrT="[Texto]" custT="1"/>
      <dgm:spPr/>
      <dgm:t>
        <a:bodyPr/>
        <a:lstStyle/>
        <a:p>
          <a:r>
            <a:rPr lang="es-ES" sz="3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Revolución</a:t>
          </a:r>
          <a:endParaRPr lang="es-ES" sz="3200" b="1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gm:t>
    </dgm:pt>
    <dgm:pt modelId="{7BE0CCBF-8A79-4C94-A745-D49200FE8E4E}" type="parTrans" cxnId="{1CB61993-9838-4C41-9F0A-1E29647718CD}">
      <dgm:prSet/>
      <dgm:spPr/>
      <dgm:t>
        <a:bodyPr/>
        <a:lstStyle/>
        <a:p>
          <a:endParaRPr lang="es-ES"/>
        </a:p>
      </dgm:t>
    </dgm:pt>
    <dgm:pt modelId="{839F0E37-3675-4DA8-8D6A-9A3629E66FA1}" type="sibTrans" cxnId="{1CB61993-9838-4C41-9F0A-1E29647718CD}">
      <dgm:prSet/>
      <dgm:spPr/>
      <dgm:t>
        <a:bodyPr/>
        <a:lstStyle/>
        <a:p>
          <a:endParaRPr lang="es-ES"/>
        </a:p>
      </dgm:t>
    </dgm:pt>
    <dgm:pt modelId="{77F01D68-2D60-43BF-9A7C-56E7720E2ABC}" type="pres">
      <dgm:prSet presAssocID="{14C73170-6D4E-4C96-B3A2-588ECAEC9234}" presName="Name0" presStyleCnt="0">
        <dgm:presLayoutVars>
          <dgm:dir/>
          <dgm:resizeHandles val="exact"/>
        </dgm:presLayoutVars>
      </dgm:prSet>
      <dgm:spPr/>
    </dgm:pt>
    <dgm:pt modelId="{59F12D1C-157F-4076-8F3A-16E7C22C1CE8}" type="pres">
      <dgm:prSet presAssocID="{14C73170-6D4E-4C96-B3A2-588ECAEC9234}" presName="fgShape" presStyleLbl="fgShp" presStyleIdx="0" presStyleCnt="1"/>
      <dgm:spPr/>
    </dgm:pt>
    <dgm:pt modelId="{79026FB5-DF92-49F2-A197-A32526F1DF83}" type="pres">
      <dgm:prSet presAssocID="{14C73170-6D4E-4C96-B3A2-588ECAEC9234}" presName="linComp" presStyleCnt="0"/>
      <dgm:spPr/>
    </dgm:pt>
    <dgm:pt modelId="{67292E50-B607-4FEB-816B-2786771934B0}" type="pres">
      <dgm:prSet presAssocID="{885274E3-B2F6-443D-9389-3573FC5D0BED}" presName="compNode" presStyleCnt="0"/>
      <dgm:spPr/>
    </dgm:pt>
    <dgm:pt modelId="{7F1066A5-98C2-49DB-9A0F-42E1C8AFADC6}" type="pres">
      <dgm:prSet presAssocID="{885274E3-B2F6-443D-9389-3573FC5D0BED}" presName="bkgdShape" presStyleLbl="node1" presStyleIdx="0" presStyleCnt="3"/>
      <dgm:spPr/>
      <dgm:t>
        <a:bodyPr/>
        <a:lstStyle/>
        <a:p>
          <a:endParaRPr lang="es-ES"/>
        </a:p>
      </dgm:t>
    </dgm:pt>
    <dgm:pt modelId="{D984BC5F-1F6D-477E-ACC3-EA3B9F63E4F8}" type="pres">
      <dgm:prSet presAssocID="{885274E3-B2F6-443D-9389-3573FC5D0BED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7A1D2FD-7801-4F76-BF78-8E262352D392}" type="pres">
      <dgm:prSet presAssocID="{885274E3-B2F6-443D-9389-3573FC5D0BED}" presName="invisiNode" presStyleLbl="node1" presStyleIdx="0" presStyleCnt="3"/>
      <dgm:spPr/>
    </dgm:pt>
    <dgm:pt modelId="{064CE53E-820C-4BE8-B36F-43702D874996}" type="pres">
      <dgm:prSet presAssocID="{885274E3-B2F6-443D-9389-3573FC5D0BED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2553033-02AF-47A6-A902-6BACDBB4F3B3}" type="pres">
      <dgm:prSet presAssocID="{9125D21C-13A0-44D2-9350-F8AFE7C901D1}" presName="sibTrans" presStyleLbl="sibTrans2D1" presStyleIdx="0" presStyleCnt="0"/>
      <dgm:spPr/>
      <dgm:t>
        <a:bodyPr/>
        <a:lstStyle/>
        <a:p>
          <a:endParaRPr lang="es-ES"/>
        </a:p>
      </dgm:t>
    </dgm:pt>
    <dgm:pt modelId="{4585684B-30BE-4327-8E38-CB2F6FC3A606}" type="pres">
      <dgm:prSet presAssocID="{5251FEF4-5EC0-4D9A-95E2-FDFC09791372}" presName="compNode" presStyleCnt="0"/>
      <dgm:spPr/>
    </dgm:pt>
    <dgm:pt modelId="{6CDD552F-4D97-45AE-A06B-8E0F74CB9AA0}" type="pres">
      <dgm:prSet presAssocID="{5251FEF4-5EC0-4D9A-95E2-FDFC09791372}" presName="bkgdShape" presStyleLbl="node1" presStyleIdx="1" presStyleCnt="3"/>
      <dgm:spPr/>
      <dgm:t>
        <a:bodyPr/>
        <a:lstStyle/>
        <a:p>
          <a:endParaRPr lang="es-ES"/>
        </a:p>
      </dgm:t>
    </dgm:pt>
    <dgm:pt modelId="{DBDA4193-6436-4D83-A105-8114FEB16956}" type="pres">
      <dgm:prSet presAssocID="{5251FEF4-5EC0-4D9A-95E2-FDFC09791372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EADB690-9EDD-4695-9071-DA2371F5697C}" type="pres">
      <dgm:prSet presAssocID="{5251FEF4-5EC0-4D9A-95E2-FDFC09791372}" presName="invisiNode" presStyleLbl="node1" presStyleIdx="1" presStyleCnt="3"/>
      <dgm:spPr/>
    </dgm:pt>
    <dgm:pt modelId="{C1524BAB-1813-4B6C-9843-081B9C055D96}" type="pres">
      <dgm:prSet presAssocID="{5251FEF4-5EC0-4D9A-95E2-FDFC09791372}" presName="imagNode" presStyleLbl="fgImgPlace1" presStyleIdx="1" presStyleCnt="3"/>
      <dgm:spPr/>
    </dgm:pt>
    <dgm:pt modelId="{305CBCE9-FD05-4DB1-BC18-FDDFFAC43528}" type="pres">
      <dgm:prSet presAssocID="{2F5D4765-4111-4312-B05B-B31BBD5D9DD8}" presName="sibTrans" presStyleLbl="sibTrans2D1" presStyleIdx="0" presStyleCnt="0"/>
      <dgm:spPr/>
      <dgm:t>
        <a:bodyPr/>
        <a:lstStyle/>
        <a:p>
          <a:endParaRPr lang="es-ES"/>
        </a:p>
      </dgm:t>
    </dgm:pt>
    <dgm:pt modelId="{99FB5274-CCC2-41FC-87A4-5FF87FF23241}" type="pres">
      <dgm:prSet presAssocID="{05AF1B3A-DC76-420F-919A-CFAC60EFB88C}" presName="compNode" presStyleCnt="0"/>
      <dgm:spPr/>
    </dgm:pt>
    <dgm:pt modelId="{2183237E-D252-400A-91E7-1B64B98A8941}" type="pres">
      <dgm:prSet presAssocID="{05AF1B3A-DC76-420F-919A-CFAC60EFB88C}" presName="bkgdShape" presStyleLbl="node1" presStyleIdx="2" presStyleCnt="3"/>
      <dgm:spPr/>
      <dgm:t>
        <a:bodyPr/>
        <a:lstStyle/>
        <a:p>
          <a:endParaRPr lang="es-ES"/>
        </a:p>
      </dgm:t>
    </dgm:pt>
    <dgm:pt modelId="{CDDEF7D7-063B-4B4C-8A9D-469AB03B77FB}" type="pres">
      <dgm:prSet presAssocID="{05AF1B3A-DC76-420F-919A-CFAC60EFB88C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45DA55F-0993-477C-A331-B9AA154F64B9}" type="pres">
      <dgm:prSet presAssocID="{05AF1B3A-DC76-420F-919A-CFAC60EFB88C}" presName="invisiNode" presStyleLbl="node1" presStyleIdx="2" presStyleCnt="3"/>
      <dgm:spPr/>
    </dgm:pt>
    <dgm:pt modelId="{E62FC8E2-3A45-425C-A36C-4FBF3D95DACA}" type="pres">
      <dgm:prSet presAssocID="{05AF1B3A-DC76-420F-919A-CFAC60EFB88C}" presName="imagNode" presStyleLbl="fgImgPlace1" presStyleIdx="2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30ACDE94-8A5B-41C0-A31D-00AC5B4E6007}" type="presOf" srcId="{5251FEF4-5EC0-4D9A-95E2-FDFC09791372}" destId="{6CDD552F-4D97-45AE-A06B-8E0F74CB9AA0}" srcOrd="0" destOrd="0" presId="urn:microsoft.com/office/officeart/2005/8/layout/hList7"/>
    <dgm:cxn modelId="{9F9B405E-D02F-461B-BB0A-CE91DDE1754E}" type="presOf" srcId="{05AF1B3A-DC76-420F-919A-CFAC60EFB88C}" destId="{CDDEF7D7-063B-4B4C-8A9D-469AB03B77FB}" srcOrd="1" destOrd="0" presId="urn:microsoft.com/office/officeart/2005/8/layout/hList7"/>
    <dgm:cxn modelId="{9E2F5BEF-63CA-455B-B472-C47ED47A8E29}" type="presOf" srcId="{885274E3-B2F6-443D-9389-3573FC5D0BED}" destId="{7F1066A5-98C2-49DB-9A0F-42E1C8AFADC6}" srcOrd="0" destOrd="0" presId="urn:microsoft.com/office/officeart/2005/8/layout/hList7"/>
    <dgm:cxn modelId="{50977F24-A94B-4D58-9181-023EDD6FB573}" type="presOf" srcId="{9125D21C-13A0-44D2-9350-F8AFE7C901D1}" destId="{22553033-02AF-47A6-A902-6BACDBB4F3B3}" srcOrd="0" destOrd="0" presId="urn:microsoft.com/office/officeart/2005/8/layout/hList7"/>
    <dgm:cxn modelId="{4E1474F4-7553-4BE4-8941-5A7A3180DB7D}" type="presOf" srcId="{14C73170-6D4E-4C96-B3A2-588ECAEC9234}" destId="{77F01D68-2D60-43BF-9A7C-56E7720E2ABC}" srcOrd="0" destOrd="0" presId="urn:microsoft.com/office/officeart/2005/8/layout/hList7"/>
    <dgm:cxn modelId="{C5B6D47B-36D8-4205-82CC-03470E870DAF}" type="presOf" srcId="{2F5D4765-4111-4312-B05B-B31BBD5D9DD8}" destId="{305CBCE9-FD05-4DB1-BC18-FDDFFAC43528}" srcOrd="0" destOrd="0" presId="urn:microsoft.com/office/officeart/2005/8/layout/hList7"/>
    <dgm:cxn modelId="{1CB61993-9838-4C41-9F0A-1E29647718CD}" srcId="{14C73170-6D4E-4C96-B3A2-588ECAEC9234}" destId="{05AF1B3A-DC76-420F-919A-CFAC60EFB88C}" srcOrd="2" destOrd="0" parTransId="{7BE0CCBF-8A79-4C94-A745-D49200FE8E4E}" sibTransId="{839F0E37-3675-4DA8-8D6A-9A3629E66FA1}"/>
    <dgm:cxn modelId="{5023C1C8-DF3B-4693-AEEF-FD410D799797}" type="presOf" srcId="{5251FEF4-5EC0-4D9A-95E2-FDFC09791372}" destId="{DBDA4193-6436-4D83-A105-8114FEB16956}" srcOrd="1" destOrd="0" presId="urn:microsoft.com/office/officeart/2005/8/layout/hList7"/>
    <dgm:cxn modelId="{5EC30677-7A4C-4F5F-8B3D-60DF5E0FB6FD}" type="presOf" srcId="{885274E3-B2F6-443D-9389-3573FC5D0BED}" destId="{D984BC5F-1F6D-477E-ACC3-EA3B9F63E4F8}" srcOrd="1" destOrd="0" presId="urn:microsoft.com/office/officeart/2005/8/layout/hList7"/>
    <dgm:cxn modelId="{F44C2580-5310-4518-8580-47E9BFB9B02F}" srcId="{14C73170-6D4E-4C96-B3A2-588ECAEC9234}" destId="{5251FEF4-5EC0-4D9A-95E2-FDFC09791372}" srcOrd="1" destOrd="0" parTransId="{7F0F67F9-E1C8-48FB-B2C9-024678A629B7}" sibTransId="{2F5D4765-4111-4312-B05B-B31BBD5D9DD8}"/>
    <dgm:cxn modelId="{8B84D7D2-5D3A-49DD-B714-569BA558E3C2}" type="presOf" srcId="{05AF1B3A-DC76-420F-919A-CFAC60EFB88C}" destId="{2183237E-D252-400A-91E7-1B64B98A8941}" srcOrd="0" destOrd="0" presId="urn:microsoft.com/office/officeart/2005/8/layout/hList7"/>
    <dgm:cxn modelId="{BFC7E0B4-B023-4F28-8948-3F74C7603B62}" srcId="{14C73170-6D4E-4C96-B3A2-588ECAEC9234}" destId="{885274E3-B2F6-443D-9389-3573FC5D0BED}" srcOrd="0" destOrd="0" parTransId="{1C49FA39-439A-4833-92F6-07D1185D68ED}" sibTransId="{9125D21C-13A0-44D2-9350-F8AFE7C901D1}"/>
    <dgm:cxn modelId="{1B43757B-69C1-43B0-A1BC-EC62B84B2552}" type="presParOf" srcId="{77F01D68-2D60-43BF-9A7C-56E7720E2ABC}" destId="{59F12D1C-157F-4076-8F3A-16E7C22C1CE8}" srcOrd="0" destOrd="0" presId="urn:microsoft.com/office/officeart/2005/8/layout/hList7"/>
    <dgm:cxn modelId="{BE50F7B8-8A59-4706-AF33-24B302F338CA}" type="presParOf" srcId="{77F01D68-2D60-43BF-9A7C-56E7720E2ABC}" destId="{79026FB5-DF92-49F2-A197-A32526F1DF83}" srcOrd="1" destOrd="0" presId="urn:microsoft.com/office/officeart/2005/8/layout/hList7"/>
    <dgm:cxn modelId="{F27FE72F-57F8-4CA3-BC87-6BF17626C71E}" type="presParOf" srcId="{79026FB5-DF92-49F2-A197-A32526F1DF83}" destId="{67292E50-B607-4FEB-816B-2786771934B0}" srcOrd="0" destOrd="0" presId="urn:microsoft.com/office/officeart/2005/8/layout/hList7"/>
    <dgm:cxn modelId="{CC97345F-6245-4D85-952A-7E62F3009802}" type="presParOf" srcId="{67292E50-B607-4FEB-816B-2786771934B0}" destId="{7F1066A5-98C2-49DB-9A0F-42E1C8AFADC6}" srcOrd="0" destOrd="0" presId="urn:microsoft.com/office/officeart/2005/8/layout/hList7"/>
    <dgm:cxn modelId="{6C48DAE8-552C-4BEA-9508-644FF11E7A46}" type="presParOf" srcId="{67292E50-B607-4FEB-816B-2786771934B0}" destId="{D984BC5F-1F6D-477E-ACC3-EA3B9F63E4F8}" srcOrd="1" destOrd="0" presId="urn:microsoft.com/office/officeart/2005/8/layout/hList7"/>
    <dgm:cxn modelId="{2A7F53E4-684A-4C2E-91DF-A293C08E0ACC}" type="presParOf" srcId="{67292E50-B607-4FEB-816B-2786771934B0}" destId="{87A1D2FD-7801-4F76-BF78-8E262352D392}" srcOrd="2" destOrd="0" presId="urn:microsoft.com/office/officeart/2005/8/layout/hList7"/>
    <dgm:cxn modelId="{F6728673-96AB-421C-BF6B-7F2C911B8036}" type="presParOf" srcId="{67292E50-B607-4FEB-816B-2786771934B0}" destId="{064CE53E-820C-4BE8-B36F-43702D874996}" srcOrd="3" destOrd="0" presId="urn:microsoft.com/office/officeart/2005/8/layout/hList7"/>
    <dgm:cxn modelId="{2DBB60E2-D98C-404F-8F5E-BF3B1B797EA9}" type="presParOf" srcId="{79026FB5-DF92-49F2-A197-A32526F1DF83}" destId="{22553033-02AF-47A6-A902-6BACDBB4F3B3}" srcOrd="1" destOrd="0" presId="urn:microsoft.com/office/officeart/2005/8/layout/hList7"/>
    <dgm:cxn modelId="{1E11E3E3-7443-44C0-9BC5-1CE901850B30}" type="presParOf" srcId="{79026FB5-DF92-49F2-A197-A32526F1DF83}" destId="{4585684B-30BE-4327-8E38-CB2F6FC3A606}" srcOrd="2" destOrd="0" presId="urn:microsoft.com/office/officeart/2005/8/layout/hList7"/>
    <dgm:cxn modelId="{0652E4E8-D516-4C7B-A5F7-4050444602C6}" type="presParOf" srcId="{4585684B-30BE-4327-8E38-CB2F6FC3A606}" destId="{6CDD552F-4D97-45AE-A06B-8E0F74CB9AA0}" srcOrd="0" destOrd="0" presId="urn:microsoft.com/office/officeart/2005/8/layout/hList7"/>
    <dgm:cxn modelId="{7B85F9EA-E426-4AE1-AA45-02782BDA269B}" type="presParOf" srcId="{4585684B-30BE-4327-8E38-CB2F6FC3A606}" destId="{DBDA4193-6436-4D83-A105-8114FEB16956}" srcOrd="1" destOrd="0" presId="urn:microsoft.com/office/officeart/2005/8/layout/hList7"/>
    <dgm:cxn modelId="{9116EBDD-3C94-4133-AE1A-3A128FA48355}" type="presParOf" srcId="{4585684B-30BE-4327-8E38-CB2F6FC3A606}" destId="{1EADB690-9EDD-4695-9071-DA2371F5697C}" srcOrd="2" destOrd="0" presId="urn:microsoft.com/office/officeart/2005/8/layout/hList7"/>
    <dgm:cxn modelId="{19476AFC-D7DF-409D-B9E8-42718EC393CA}" type="presParOf" srcId="{4585684B-30BE-4327-8E38-CB2F6FC3A606}" destId="{C1524BAB-1813-4B6C-9843-081B9C055D96}" srcOrd="3" destOrd="0" presId="urn:microsoft.com/office/officeart/2005/8/layout/hList7"/>
    <dgm:cxn modelId="{A7B068FC-F02B-43F2-A6E8-0DE063DFF59C}" type="presParOf" srcId="{79026FB5-DF92-49F2-A197-A32526F1DF83}" destId="{305CBCE9-FD05-4DB1-BC18-FDDFFAC43528}" srcOrd="3" destOrd="0" presId="urn:microsoft.com/office/officeart/2005/8/layout/hList7"/>
    <dgm:cxn modelId="{CC58FFCD-754D-4BCD-B81F-8456981C2634}" type="presParOf" srcId="{79026FB5-DF92-49F2-A197-A32526F1DF83}" destId="{99FB5274-CCC2-41FC-87A4-5FF87FF23241}" srcOrd="4" destOrd="0" presId="urn:microsoft.com/office/officeart/2005/8/layout/hList7"/>
    <dgm:cxn modelId="{CB6564DB-113B-467B-967C-DC7E9408F590}" type="presParOf" srcId="{99FB5274-CCC2-41FC-87A4-5FF87FF23241}" destId="{2183237E-D252-400A-91E7-1B64B98A8941}" srcOrd="0" destOrd="0" presId="urn:microsoft.com/office/officeart/2005/8/layout/hList7"/>
    <dgm:cxn modelId="{C246E800-A5A3-47FE-A103-296BFD70B829}" type="presParOf" srcId="{99FB5274-CCC2-41FC-87A4-5FF87FF23241}" destId="{CDDEF7D7-063B-4B4C-8A9D-469AB03B77FB}" srcOrd="1" destOrd="0" presId="urn:microsoft.com/office/officeart/2005/8/layout/hList7"/>
    <dgm:cxn modelId="{A6AE08BF-D595-456F-8724-B480BDF69114}" type="presParOf" srcId="{99FB5274-CCC2-41FC-87A4-5FF87FF23241}" destId="{B45DA55F-0993-477C-A331-B9AA154F64B9}" srcOrd="2" destOrd="0" presId="urn:microsoft.com/office/officeart/2005/8/layout/hList7"/>
    <dgm:cxn modelId="{C55F11FF-4E40-4C36-A49E-A336F7A7D0C5}" type="presParOf" srcId="{99FB5274-CCC2-41FC-87A4-5FF87FF23241}" destId="{E62FC8E2-3A45-425C-A36C-4FBF3D95DACA}" srcOrd="3" destOrd="0" presId="urn:microsoft.com/office/officeart/2005/8/layout/hList7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82A293-63D1-4A08-8AAC-FF5E46A2071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665F968-CD8C-4AE4-8B4F-656B77FB03C8}">
      <dgm:prSet phldrT="[Texto]" custT="1"/>
      <dgm:spPr/>
      <dgm:t>
        <a:bodyPr/>
        <a:lstStyle/>
        <a:p>
          <a:r>
            <a:rPr lang="es-ES" sz="28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José Miró Cardona </a:t>
          </a:r>
          <a:endParaRPr lang="es-ES" sz="2800" b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A7F55C7-5298-402E-B171-F0EDE99912D9}" type="parTrans" cxnId="{CB9AC5E0-BBCD-4E0C-807A-3E27F5B5EC51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C534452-6E69-4581-8BF7-412BD20AA065}" type="sibTrans" cxnId="{CB9AC5E0-BBCD-4E0C-807A-3E27F5B5EC51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6F08374-0ED8-46E6-9F22-AA1E8E23D51B}">
      <dgm:prSet phldrT="[Texto]" custT="1"/>
      <dgm:spPr/>
      <dgm:t>
        <a:bodyPr/>
        <a:lstStyle/>
        <a:p>
          <a:r>
            <a:rPr lang="es-ES" sz="28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Manuel Urrutia LLeó</a:t>
          </a:r>
          <a:endParaRPr lang="es-ES" sz="2800" b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E737506-52C1-4C02-BB69-30D0E7C85B72}" type="parTrans" cxnId="{D582D72C-2FF9-4EA7-9C7E-0C5258130A2E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B972456-746E-4886-9CCE-BA351738B7EC}" type="sibTrans" cxnId="{D582D72C-2FF9-4EA7-9C7E-0C5258130A2E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54D2CB7-97BF-40E8-A5A4-D198D6DF3902}">
      <dgm:prSet/>
      <dgm:spPr/>
      <dgm:t>
        <a:bodyPr/>
        <a:lstStyle/>
        <a:p>
          <a:r>
            <a:rPr lang="es-ES" smtClean="0"/>
            <a:t>Coordinador del Frente Cívico Revolucionario</a:t>
          </a:r>
          <a:endParaRPr lang="es-ES"/>
        </a:p>
      </dgm:t>
    </dgm:pt>
    <dgm:pt modelId="{95597B17-D00B-4B73-A312-7A052DD2AB35}" type="parTrans" cxnId="{0BEEC705-F04D-43F7-9A27-2FA36CE635F8}">
      <dgm:prSet/>
      <dgm:spPr/>
      <dgm:t>
        <a:bodyPr/>
        <a:lstStyle/>
        <a:p>
          <a:endParaRPr lang="es-ES"/>
        </a:p>
      </dgm:t>
    </dgm:pt>
    <dgm:pt modelId="{6F7CF2E2-19A9-437F-A266-89C79E9BE751}" type="sibTrans" cxnId="{0BEEC705-F04D-43F7-9A27-2FA36CE635F8}">
      <dgm:prSet/>
      <dgm:spPr/>
      <dgm:t>
        <a:bodyPr/>
        <a:lstStyle/>
        <a:p>
          <a:endParaRPr lang="es-ES"/>
        </a:p>
      </dgm:t>
    </dgm:pt>
    <dgm:pt modelId="{5D80F203-3C4D-44FF-B872-7B608913771C}">
      <dgm:prSet/>
      <dgm:spPr/>
      <dgm:t>
        <a:bodyPr/>
        <a:lstStyle/>
        <a:p>
          <a:r>
            <a:rPr lang="es-ES" dirty="0" smtClean="0"/>
            <a:t>Candidato a la presidencia provisional </a:t>
          </a:r>
          <a:endParaRPr lang="es-ES" dirty="0"/>
        </a:p>
      </dgm:t>
    </dgm:pt>
    <dgm:pt modelId="{E0B2FB6B-794B-4AA3-B418-68D34B85DD5F}" type="parTrans" cxnId="{9C762788-798E-41E3-AA22-6E2BC8B27FC5}">
      <dgm:prSet/>
      <dgm:spPr/>
      <dgm:t>
        <a:bodyPr/>
        <a:lstStyle/>
        <a:p>
          <a:endParaRPr lang="es-ES"/>
        </a:p>
      </dgm:t>
    </dgm:pt>
    <dgm:pt modelId="{46DF6AC7-6042-4925-8645-17F51AC8779A}" type="sibTrans" cxnId="{9C762788-798E-41E3-AA22-6E2BC8B27FC5}">
      <dgm:prSet/>
      <dgm:spPr/>
      <dgm:t>
        <a:bodyPr/>
        <a:lstStyle/>
        <a:p>
          <a:endParaRPr lang="es-ES"/>
        </a:p>
      </dgm:t>
    </dgm:pt>
    <dgm:pt modelId="{3DAAC506-A85D-4CC1-8E4E-9F2EEB9A2467}" type="pres">
      <dgm:prSet presAssocID="{7A82A293-63D1-4A08-8AAC-FF5E46A207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25D5010-F90A-494B-AE7B-41241F953870}" type="pres">
      <dgm:prSet presAssocID="{96F08374-0ED8-46E6-9F22-AA1E8E23D51B}" presName="boxAndChildren" presStyleCnt="0"/>
      <dgm:spPr/>
    </dgm:pt>
    <dgm:pt modelId="{84F37CBC-4D49-478F-8D21-DEA25BA1E3A1}" type="pres">
      <dgm:prSet presAssocID="{96F08374-0ED8-46E6-9F22-AA1E8E23D51B}" presName="parentTextBox" presStyleLbl="node1" presStyleIdx="0" presStyleCnt="2"/>
      <dgm:spPr/>
      <dgm:t>
        <a:bodyPr/>
        <a:lstStyle/>
        <a:p>
          <a:endParaRPr lang="es-ES"/>
        </a:p>
      </dgm:t>
    </dgm:pt>
    <dgm:pt modelId="{C14A70C2-F5DF-44C1-AD00-9889F0052A1D}" type="pres">
      <dgm:prSet presAssocID="{96F08374-0ED8-46E6-9F22-AA1E8E23D51B}" presName="entireBox" presStyleLbl="node1" presStyleIdx="0" presStyleCnt="2" custLinFactNeighborX="-935" custLinFactNeighborY="12700"/>
      <dgm:spPr/>
      <dgm:t>
        <a:bodyPr/>
        <a:lstStyle/>
        <a:p>
          <a:endParaRPr lang="es-ES"/>
        </a:p>
      </dgm:t>
    </dgm:pt>
    <dgm:pt modelId="{CA19CDF5-FFC0-4859-82A9-BE6D773086B9}" type="pres">
      <dgm:prSet presAssocID="{96F08374-0ED8-46E6-9F22-AA1E8E23D51B}" presName="descendantBox" presStyleCnt="0"/>
      <dgm:spPr/>
    </dgm:pt>
    <dgm:pt modelId="{6A086B3B-81A7-47B8-AC1C-9BE1548EAB59}" type="pres">
      <dgm:prSet presAssocID="{5D80F203-3C4D-44FF-B872-7B608913771C}" presName="childTextBox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B2748D8-25CE-4BA1-92F5-A5BF2F86D45D}" type="pres">
      <dgm:prSet presAssocID="{BC534452-6E69-4581-8BF7-412BD20AA065}" presName="sp" presStyleCnt="0"/>
      <dgm:spPr/>
    </dgm:pt>
    <dgm:pt modelId="{E44F9BEE-D58A-46C5-9683-AAA6F6A48639}" type="pres">
      <dgm:prSet presAssocID="{D665F968-CD8C-4AE4-8B4F-656B77FB03C8}" presName="arrowAndChildren" presStyleCnt="0"/>
      <dgm:spPr/>
    </dgm:pt>
    <dgm:pt modelId="{1238C52B-6509-471D-A5F0-E6FBE3ED3EC1}" type="pres">
      <dgm:prSet presAssocID="{D665F968-CD8C-4AE4-8B4F-656B77FB03C8}" presName="parentTextArrow" presStyleLbl="node1" presStyleIdx="0" presStyleCnt="2"/>
      <dgm:spPr/>
      <dgm:t>
        <a:bodyPr/>
        <a:lstStyle/>
        <a:p>
          <a:endParaRPr lang="es-ES"/>
        </a:p>
      </dgm:t>
    </dgm:pt>
    <dgm:pt modelId="{0C846CAB-C355-4D70-8A63-FA17CA8E8B67}" type="pres">
      <dgm:prSet presAssocID="{D665F968-CD8C-4AE4-8B4F-656B77FB03C8}" presName="arrow" presStyleLbl="node1" presStyleIdx="1" presStyleCnt="2" custLinFactNeighborX="1569" custLinFactNeighborY="-27002"/>
      <dgm:spPr/>
      <dgm:t>
        <a:bodyPr/>
        <a:lstStyle/>
        <a:p>
          <a:endParaRPr lang="es-ES"/>
        </a:p>
      </dgm:t>
    </dgm:pt>
    <dgm:pt modelId="{C9C9B738-FC89-405E-B5E2-43AAEE3CAB65}" type="pres">
      <dgm:prSet presAssocID="{D665F968-CD8C-4AE4-8B4F-656B77FB03C8}" presName="descendantArrow" presStyleCnt="0"/>
      <dgm:spPr/>
    </dgm:pt>
    <dgm:pt modelId="{EB16CB96-A122-403A-9A9C-FAD8244CDED1}" type="pres">
      <dgm:prSet presAssocID="{754D2CB7-97BF-40E8-A5A4-D198D6DF3902}" presName="childTextArrow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B9AC5E0-BBCD-4E0C-807A-3E27F5B5EC51}" srcId="{7A82A293-63D1-4A08-8AAC-FF5E46A20718}" destId="{D665F968-CD8C-4AE4-8B4F-656B77FB03C8}" srcOrd="0" destOrd="0" parTransId="{0A7F55C7-5298-402E-B171-F0EDE99912D9}" sibTransId="{BC534452-6E69-4581-8BF7-412BD20AA065}"/>
    <dgm:cxn modelId="{32DDA2F8-F42E-4E56-9ECA-812C1D6D5AD2}" type="presOf" srcId="{754D2CB7-97BF-40E8-A5A4-D198D6DF3902}" destId="{EB16CB96-A122-403A-9A9C-FAD8244CDED1}" srcOrd="0" destOrd="0" presId="urn:microsoft.com/office/officeart/2005/8/layout/process4"/>
    <dgm:cxn modelId="{53D1417E-8AA4-439C-ADEC-2E0D5C5D09AA}" type="presOf" srcId="{96F08374-0ED8-46E6-9F22-AA1E8E23D51B}" destId="{84F37CBC-4D49-478F-8D21-DEA25BA1E3A1}" srcOrd="0" destOrd="0" presId="urn:microsoft.com/office/officeart/2005/8/layout/process4"/>
    <dgm:cxn modelId="{0BEEC705-F04D-43F7-9A27-2FA36CE635F8}" srcId="{D665F968-CD8C-4AE4-8B4F-656B77FB03C8}" destId="{754D2CB7-97BF-40E8-A5A4-D198D6DF3902}" srcOrd="0" destOrd="0" parTransId="{95597B17-D00B-4B73-A312-7A052DD2AB35}" sibTransId="{6F7CF2E2-19A9-437F-A266-89C79E9BE751}"/>
    <dgm:cxn modelId="{8B6E680A-1C91-4A89-82A4-3F459C86BFDB}" type="presOf" srcId="{7A82A293-63D1-4A08-8AAC-FF5E46A20718}" destId="{3DAAC506-A85D-4CC1-8E4E-9F2EEB9A2467}" srcOrd="0" destOrd="0" presId="urn:microsoft.com/office/officeart/2005/8/layout/process4"/>
    <dgm:cxn modelId="{9C762788-798E-41E3-AA22-6E2BC8B27FC5}" srcId="{96F08374-0ED8-46E6-9F22-AA1E8E23D51B}" destId="{5D80F203-3C4D-44FF-B872-7B608913771C}" srcOrd="0" destOrd="0" parTransId="{E0B2FB6B-794B-4AA3-B418-68D34B85DD5F}" sibTransId="{46DF6AC7-6042-4925-8645-17F51AC8779A}"/>
    <dgm:cxn modelId="{461D7AA6-7E41-4463-BD1E-EDAEDF9BA18D}" type="presOf" srcId="{D665F968-CD8C-4AE4-8B4F-656B77FB03C8}" destId="{0C846CAB-C355-4D70-8A63-FA17CA8E8B67}" srcOrd="1" destOrd="0" presId="urn:microsoft.com/office/officeart/2005/8/layout/process4"/>
    <dgm:cxn modelId="{2EF2AE93-91DB-48F4-BDEB-1693D46BE685}" type="presOf" srcId="{96F08374-0ED8-46E6-9F22-AA1E8E23D51B}" destId="{C14A70C2-F5DF-44C1-AD00-9889F0052A1D}" srcOrd="1" destOrd="0" presId="urn:microsoft.com/office/officeart/2005/8/layout/process4"/>
    <dgm:cxn modelId="{D509B5F5-316B-471F-A9CF-CE8FE0471A09}" type="presOf" srcId="{5D80F203-3C4D-44FF-B872-7B608913771C}" destId="{6A086B3B-81A7-47B8-AC1C-9BE1548EAB59}" srcOrd="0" destOrd="0" presId="urn:microsoft.com/office/officeart/2005/8/layout/process4"/>
    <dgm:cxn modelId="{D582D72C-2FF9-4EA7-9C7E-0C5258130A2E}" srcId="{7A82A293-63D1-4A08-8AAC-FF5E46A20718}" destId="{96F08374-0ED8-46E6-9F22-AA1E8E23D51B}" srcOrd="1" destOrd="0" parTransId="{5E737506-52C1-4C02-BB69-30D0E7C85B72}" sibTransId="{7B972456-746E-4886-9CCE-BA351738B7EC}"/>
    <dgm:cxn modelId="{F3BF90EA-1B11-4E0B-B710-F67D9A3929C6}" type="presOf" srcId="{D665F968-CD8C-4AE4-8B4F-656B77FB03C8}" destId="{1238C52B-6509-471D-A5F0-E6FBE3ED3EC1}" srcOrd="0" destOrd="0" presId="urn:microsoft.com/office/officeart/2005/8/layout/process4"/>
    <dgm:cxn modelId="{8814487B-4966-4BF0-81B9-7FCB054E55CB}" type="presParOf" srcId="{3DAAC506-A85D-4CC1-8E4E-9F2EEB9A2467}" destId="{325D5010-F90A-494B-AE7B-41241F953870}" srcOrd="0" destOrd="0" presId="urn:microsoft.com/office/officeart/2005/8/layout/process4"/>
    <dgm:cxn modelId="{DB9C6BD1-2935-4DEE-84B9-4E642AE635C2}" type="presParOf" srcId="{325D5010-F90A-494B-AE7B-41241F953870}" destId="{84F37CBC-4D49-478F-8D21-DEA25BA1E3A1}" srcOrd="0" destOrd="0" presId="urn:microsoft.com/office/officeart/2005/8/layout/process4"/>
    <dgm:cxn modelId="{1D0F0FCC-C34E-43F1-AA4A-6603C4B12656}" type="presParOf" srcId="{325D5010-F90A-494B-AE7B-41241F953870}" destId="{C14A70C2-F5DF-44C1-AD00-9889F0052A1D}" srcOrd="1" destOrd="0" presId="urn:microsoft.com/office/officeart/2005/8/layout/process4"/>
    <dgm:cxn modelId="{683E4DED-C273-49DD-B311-E3A09B501413}" type="presParOf" srcId="{325D5010-F90A-494B-AE7B-41241F953870}" destId="{CA19CDF5-FFC0-4859-82A9-BE6D773086B9}" srcOrd="2" destOrd="0" presId="urn:microsoft.com/office/officeart/2005/8/layout/process4"/>
    <dgm:cxn modelId="{DC7295DE-ACDB-4A40-B4CD-3FF5B647BB69}" type="presParOf" srcId="{CA19CDF5-FFC0-4859-82A9-BE6D773086B9}" destId="{6A086B3B-81A7-47B8-AC1C-9BE1548EAB59}" srcOrd="0" destOrd="0" presId="urn:microsoft.com/office/officeart/2005/8/layout/process4"/>
    <dgm:cxn modelId="{2F85C4FF-0698-4817-ACDA-E943B1D310FA}" type="presParOf" srcId="{3DAAC506-A85D-4CC1-8E4E-9F2EEB9A2467}" destId="{3B2748D8-25CE-4BA1-92F5-A5BF2F86D45D}" srcOrd="1" destOrd="0" presId="urn:microsoft.com/office/officeart/2005/8/layout/process4"/>
    <dgm:cxn modelId="{9485F2E7-BC37-4968-B512-E97D3033AD73}" type="presParOf" srcId="{3DAAC506-A85D-4CC1-8E4E-9F2EEB9A2467}" destId="{E44F9BEE-D58A-46C5-9683-AAA6F6A48639}" srcOrd="2" destOrd="0" presId="urn:microsoft.com/office/officeart/2005/8/layout/process4"/>
    <dgm:cxn modelId="{AFB3C1A1-E1F8-4F60-828A-18C84CF47FBB}" type="presParOf" srcId="{E44F9BEE-D58A-46C5-9683-AAA6F6A48639}" destId="{1238C52B-6509-471D-A5F0-E6FBE3ED3EC1}" srcOrd="0" destOrd="0" presId="urn:microsoft.com/office/officeart/2005/8/layout/process4"/>
    <dgm:cxn modelId="{044530C2-CD8A-4DC7-9481-CBED628F74AC}" type="presParOf" srcId="{E44F9BEE-D58A-46C5-9683-AAA6F6A48639}" destId="{0C846CAB-C355-4D70-8A63-FA17CA8E8B67}" srcOrd="1" destOrd="0" presId="urn:microsoft.com/office/officeart/2005/8/layout/process4"/>
    <dgm:cxn modelId="{8081A44C-B315-4B2D-81F9-6F58DC91E91A}" type="presParOf" srcId="{E44F9BEE-D58A-46C5-9683-AAA6F6A48639}" destId="{C9C9B738-FC89-405E-B5E2-43AAEE3CAB65}" srcOrd="2" destOrd="0" presId="urn:microsoft.com/office/officeart/2005/8/layout/process4"/>
    <dgm:cxn modelId="{B29C3B44-34C7-4F37-8B53-A4E6037A05B3}" type="presParOf" srcId="{C9C9B738-FC89-405E-B5E2-43AAEE3CAB65}" destId="{EB16CB96-A122-403A-9A9C-FAD8244CDED1}" srcOrd="0" destOrd="0" presId="urn:microsoft.com/office/officeart/2005/8/layout/process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8559D-A24D-4770-A50F-04F5679C254C}" type="datetimeFigureOut">
              <a:rPr lang="es-ES" smtClean="0"/>
              <a:pPr/>
              <a:t>13/01/2016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41C3D-D66C-4C29-B061-15EB8786AB0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1E188-E657-4F36-A970-194665458E4B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5D38-21AC-44D1-BE26-A62A195FEA3B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5D8A-0494-474E-9307-546008A2CE7A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28E7D-ACCD-4385-9400-A0AA1498EE51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CB13-B3C8-4A2E-B5F3-D1F24661855A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C3FF7-67BD-499B-B6CB-D5F8CD382D1D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6CC7-AD55-4C92-9EA1-75C08F0D7E24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664F2-8976-466A-93D3-721282FAFD95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EB39-20C1-4027-9680-4311ED937D20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91CB-0FD0-4A5E-BB44-21318012F30A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F39-D31A-4C67-B04B-5FA4FCD2C8FC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A3B57-20C3-49F5-87B5-0539FFFBDDAE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5 CuadroTexto"/>
          <p:cNvSpPr txBox="1">
            <a:spLocks noChangeArrowheads="1"/>
          </p:cNvSpPr>
          <p:nvPr/>
        </p:nvSpPr>
        <p:spPr bwMode="auto">
          <a:xfrm>
            <a:off x="228600" y="304800"/>
            <a:ext cx="868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400" b="1">
                <a:latin typeface="Calibri" pitchFamily="34" charset="0"/>
                <a:cs typeface="Arial" charset="0"/>
              </a:rPr>
              <a:t>UNIVERSIDAD DE LAS TUNAS</a:t>
            </a:r>
          </a:p>
          <a:p>
            <a:pPr algn="ctr"/>
            <a:r>
              <a:rPr lang="es-ES" sz="2400" b="1">
                <a:latin typeface="Calibri" pitchFamily="34" charset="0"/>
                <a:cs typeface="Arial" charset="0"/>
              </a:rPr>
              <a:t>FACULTAD DE CIENCIAS DE LA EDUCACIÓN MEDIA</a:t>
            </a:r>
          </a:p>
          <a:p>
            <a:pPr algn="ctr"/>
            <a:r>
              <a:rPr lang="es-ES" sz="2400" b="1">
                <a:latin typeface="Calibri" pitchFamily="34" charset="0"/>
                <a:cs typeface="Arial" charset="0"/>
              </a:rPr>
              <a:t>DEPARTAMENTO DE MARXISMO-LENINISMO E HISTORIA</a:t>
            </a: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381000" y="3429000"/>
            <a:ext cx="853440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" sz="3600" b="1" dirty="0" smtClean="0">
                <a:solidFill>
                  <a:srgbClr val="FF3300"/>
                </a:solidFill>
              </a:rPr>
              <a:t>La lucha revolucionaria entre 1956 y 1958</a:t>
            </a:r>
            <a:endParaRPr lang="es-ES" sz="3600" b="1" dirty="0">
              <a:solidFill>
                <a:srgbClr val="FF3300"/>
              </a:solidFill>
            </a:endParaRP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304800" y="5257800"/>
            <a:ext cx="8534400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s-ES" sz="2600" b="1"/>
              <a:t>Dr. C Gustavo Josué López Ramírez. Prof. Auxiliar</a:t>
            </a:r>
          </a:p>
        </p:txBody>
      </p:sp>
      <p:pic>
        <p:nvPicPr>
          <p:cNvPr id="2053" name="Picture 7" descr="bandera cuba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1600200"/>
            <a:ext cx="1981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467544" y="332656"/>
            <a:ext cx="8424936" cy="5847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Arial" pitchFamily="34" charset="0"/>
                <a:cs typeface="Arial" pitchFamily="34" charset="0"/>
              </a:rPr>
              <a:t>El Manifiesto de la Sierra Maestra (12-7-1957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Pentágono"/>
          <p:cNvSpPr/>
          <p:nvPr/>
        </p:nvSpPr>
        <p:spPr>
          <a:xfrm>
            <a:off x="467544" y="2132856"/>
            <a:ext cx="3888432" cy="1512168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Puntos</a:t>
            </a:r>
          </a:p>
          <a:p>
            <a:pPr algn="ctr"/>
            <a:r>
              <a:rPr lang="es-E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débiles</a:t>
            </a:r>
            <a:endParaRPr lang="es-ES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644008" y="1196752"/>
            <a:ext cx="4248472" cy="3847207"/>
          </a:xfrm>
          <a:prstGeom prst="rect">
            <a:avLst/>
          </a:prstGeom>
          <a:noFill/>
          <a:ln w="15875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s-ES" sz="2600" dirty="0" smtClean="0">
                <a:latin typeface="Arial" pitchFamily="34" charset="0"/>
                <a:cs typeface="Arial" pitchFamily="34" charset="0"/>
              </a:rPr>
              <a:t> Convocar a los partidos de oposición e instituciones cívicas a una alianza con el M-26-7.</a:t>
            </a:r>
          </a:p>
          <a:p>
            <a:pPr algn="just">
              <a:buFont typeface="Wingdings" pitchFamily="2" charset="2"/>
              <a:buChar char="ü"/>
            </a:pPr>
            <a:r>
              <a:rPr lang="es-ES" sz="2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s-ES" sz="2800" dirty="0" smtClean="0"/>
              <a:t>Los métodos, las concepciones y fines últimos de la alternativa reformista, no eran propios de una contienda bélica.</a:t>
            </a:r>
            <a:endParaRPr lang="es-ES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rot="10800000" flipV="1">
            <a:off x="323528" y="334203"/>
            <a:ext cx="8640960" cy="483209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 sabíamos que no era posible establecer nuestra voluntad desde la Sierra Maestra y que debíamos contar durante un largo período con toda una serie de «amigos» que trataban de utilizar nuestra fuerza militar y la gran confianza que el pueblo ya sentía por Fidel Castro”.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E. Guevara. Escritos y Discursos. Editorial de Ciencias Sociales. La Habana. 1972, t II, p. 127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611560" y="404664"/>
            <a:ext cx="79928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 pacto de Miami. 1 noviembre 1957 </a:t>
            </a:r>
            <a:endParaRPr lang="es-ES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716016" y="1484784"/>
            <a:ext cx="4104456" cy="367836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asumiendo funciones no autorizadas pretendió, en nombre de los firmantes del Manifiesto de la Sierra Maestra, lograr la unidad de distintas fuerzas y grupos políticos.</a:t>
            </a: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611560" y="1484784"/>
            <a:ext cx="3816424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S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Felipe Pazos (se encontraban también Jorge Sotus y Lester Rodríguez)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611560" y="404664"/>
            <a:ext cx="828092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 pacto de Caracas (20 de julio de 1958).  </a:t>
            </a:r>
            <a:endParaRPr lang="es-ES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83568" y="1124745"/>
            <a:ext cx="8208912" cy="5478423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lvl="0" algn="just">
              <a:lnSpc>
                <a:spcPct val="200000"/>
              </a:lnSpc>
            </a:pPr>
            <a:r>
              <a:rPr lang="es-ES" sz="25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M- 26-7, D- R-13-3, el Partido de la Revolución Cubana,  el Partido del Pueblo Libre, grupo de los Ortodoxos (encabezados por Manuel Bisbé), la Organización de los Auténticos, los Demócratas-Abstencionistas, el Grupo de los Antiguos Militares, el Grupo de Montecristi, la F. E.U. el 26 Obrero y el Movimiento de Resistencia Cívica. </a:t>
            </a:r>
            <a:endParaRPr lang="es-ES" sz="25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200000"/>
              </a:lnSpc>
            </a:pPr>
            <a:endParaRPr lang="es-E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611560" y="404664"/>
            <a:ext cx="828092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 pacto de Caracas (20 de julio de 1958).  </a:t>
            </a:r>
            <a:endParaRPr lang="es-ES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83568" y="1124745"/>
            <a:ext cx="8208912" cy="163121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lvl="0" algn="just">
              <a:lnSpc>
                <a:spcPct val="200000"/>
              </a:lnSpc>
            </a:pPr>
            <a:r>
              <a:rPr lang="es-ES" sz="25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s-ES" sz="25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200000"/>
              </a:lnSpc>
            </a:pPr>
            <a:endParaRPr lang="es-ES" sz="25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1370403"/>
            <a:ext cx="864096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s-E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Estrategia común de lucha para derrocar la tiranía mediante la insurrección armada.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es-ES" sz="2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s-ES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Movilización popular de todas las fuerza</a:t>
            </a:r>
            <a:r>
              <a:rPr kumimoji="0" lang="es-ES" sz="28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para culminar el esfuerzo cívico en una gran huelga general, y el bélico en una acción armada conjuntamente con todo el país.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es-ES" sz="2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s-E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La victoria será posible siempre, pero más tardía de no coordinarse las actividades de las fuerzas oposicionistas. </a:t>
            </a:r>
            <a:endParaRPr kumimoji="0" lang="es-ES" sz="2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611560" y="404664"/>
            <a:ext cx="828092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 pacto de Caracas (20 de julio de 1958).  </a:t>
            </a:r>
            <a:endParaRPr lang="es-ES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83568" y="1124745"/>
            <a:ext cx="8208912" cy="163121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lvl="0" algn="just">
              <a:lnSpc>
                <a:spcPct val="200000"/>
              </a:lnSpc>
            </a:pPr>
            <a:r>
              <a:rPr lang="es-ES" sz="25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s-ES" sz="25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200000"/>
              </a:lnSpc>
            </a:pPr>
            <a:endParaRPr lang="es-ES" sz="2500" dirty="0"/>
          </a:p>
        </p:txBody>
      </p:sp>
      <p:sp>
        <p:nvSpPr>
          <p:cNvPr id="8" name="7 Rectángulo"/>
          <p:cNvSpPr/>
          <p:nvPr/>
        </p:nvSpPr>
        <p:spPr>
          <a:xfrm>
            <a:off x="611560" y="1268760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 Conducir al país, a la caída del tirano, mediante un breve gobierno provisional, a su normalidad, encauzándolo por el procedimiento constitucional del pueblo cubano.</a:t>
            </a:r>
          </a:p>
          <a:p>
            <a:pPr algn="just">
              <a:buFont typeface="Wingdings" pitchFamily="2" charset="2"/>
              <a:buChar char="Ø"/>
            </a:pPr>
            <a:endParaRPr lang="es-ES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 Programa mínimo de gobierno que garantice el castigo a los culpables, el orden, la paz, la libertad y el progreso económico, social e institucional del pueblo cubano. 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graphicFrame>
        <p:nvGraphicFramePr>
          <p:cNvPr id="3" name="2 Diagrama"/>
          <p:cNvGraphicFramePr/>
          <p:nvPr/>
        </p:nvGraphicFramePr>
        <p:xfrm>
          <a:off x="827584" y="2132856"/>
          <a:ext cx="7704856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251520" y="404664"/>
            <a:ext cx="8640960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Arial" pitchFamily="34" charset="0"/>
                <a:cs typeface="Arial" pitchFamily="34" charset="0"/>
              </a:rPr>
              <a:t>Consecuencias directas del Pacto de Caracas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Llamada ovalada"/>
          <p:cNvSpPr/>
          <p:nvPr/>
        </p:nvSpPr>
        <p:spPr>
          <a:xfrm>
            <a:off x="2339752" y="1124744"/>
            <a:ext cx="5040560" cy="936104"/>
          </a:xfrm>
          <a:prstGeom prst="wedgeEllipseCallou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(11 de agosto de 1958)</a:t>
            </a:r>
            <a:endParaRPr lang="es-E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23528" y="193421"/>
            <a:ext cx="799288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 gran ofensiva enemiga contra el Primer Frente del Ejército Rebelde en la Sierra Maestra fue el esfuerzo organizado más ambicioso y mejor preparado de las Fuerzas Armadas del régimen de Fulgencio Batista para derrotar al Ejército Rebelde.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F. Castro “La victoria estratégica...” 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51520" y="891753"/>
            <a:ext cx="8640960" cy="401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lnSpc>
                <a:spcPts val="336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“ </a:t>
            </a: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 iniciativa estratégica quedaba definitivamente en manos del Ejército Rebelde,</a:t>
            </a:r>
            <a:r>
              <a:rPr kumimoji="0" lang="es-E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significó el viraje estratégico de la guerra...la suerte de la tiranía quedó definitivamente echada, en la medida en que se hacía evidente la inminencia de su colapso militar...</a:t>
            </a:r>
          </a:p>
          <a:p>
            <a:pPr marL="0" marR="0" lvl="0" indent="0" algn="just" defTabSz="914400" rtl="0" eaLnBrk="1" fontAlgn="base" latinLnBrk="0" hangingPunct="1">
              <a:lnSpc>
                <a:spcPts val="33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arcó el viraje irreversible de la guerra. El Ejército Rebelde, quedó en condiciones de iniciar su ofensiva estratégica final “ . </a:t>
            </a: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(21 Agosto</a:t>
            </a:r>
            <a:r>
              <a:rPr kumimoji="0" lang="es-ES" sz="28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1958). </a:t>
            </a: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95736" y="188640"/>
            <a:ext cx="525658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Arial" pitchFamily="34" charset="0"/>
                <a:cs typeface="Arial" pitchFamily="34" charset="0"/>
              </a:rPr>
              <a:t>La derrota del Plan FF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9512" y="332656"/>
            <a:ext cx="871296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latin typeface="Arial" pitchFamily="34" charset="0"/>
                <a:cs typeface="Arial" pitchFamily="34" charset="0"/>
              </a:rPr>
              <a:t>Tareas inmediatas luego de la derrota del Plan F.F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3528" y="1124744"/>
            <a:ext cx="842493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Creada la Administración Civil del Territorio Libre (ACTL): para garantizar los suministros, fijar los precios, perseguir los delitos, asegurar la educación y la atención médica.</a:t>
            </a:r>
          </a:p>
          <a:p>
            <a:pPr algn="just">
              <a:buFont typeface="Wingdings" pitchFamily="2" charset="2"/>
              <a:buChar char="ü"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Dotar de todos los recursos posibles a las tropas combatientes. Se crea la Tesorería General del M-26-7.</a:t>
            </a:r>
          </a:p>
          <a:p>
            <a:pPr algn="just">
              <a:buFont typeface="Wingdings" pitchFamily="2" charset="2"/>
              <a:buChar char="ü"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Salen a ocupar posiciones las Columna # 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2, 3, 8, 9, 10 y 11.</a:t>
            </a:r>
          </a:p>
          <a:p>
            <a:pPr algn="just">
              <a:buFont typeface="Wingdings" pitchFamily="2" charset="2"/>
              <a:buChar char="ü"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611560" y="548680"/>
            <a:ext cx="8208912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s-ES" sz="3600" b="1" dirty="0" smtClean="0"/>
              <a:t>La </a:t>
            </a:r>
            <a:r>
              <a:rPr lang="es-ES" sz="3600" b="1" dirty="0"/>
              <a:t>lucha revolucionaria entre 1956 y 1958. </a:t>
            </a:r>
            <a:endParaRPr lang="es-ES" sz="3200" b="1" dirty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3200" dirty="0"/>
              <a:t> La composición heterogénea </a:t>
            </a:r>
            <a:r>
              <a:rPr lang="es-ES" sz="3200" u="sng" dirty="0"/>
              <a:t>de las fuerzas </a:t>
            </a:r>
            <a:r>
              <a:rPr lang="es-ES" sz="3200" u="sng" dirty="0" smtClean="0"/>
              <a:t>opuestas a Batista</a:t>
            </a:r>
            <a:r>
              <a:rPr lang="es-ES" sz="3200" dirty="0" smtClean="0"/>
              <a:t>. </a:t>
            </a:r>
            <a:r>
              <a:rPr lang="es-ES" sz="3200" dirty="0"/>
              <a:t>La lucha en las ciudades. Ofensiva final del Ejército Rebelde. Intentos para abortar la Revolución. Principales métodos y procedimientos a utilizar para la impartición de estos </a:t>
            </a:r>
            <a:r>
              <a:rPr lang="es-ES" sz="3200" dirty="0" smtClean="0"/>
              <a:t>conocimientos.</a:t>
            </a:r>
            <a:endParaRPr lang="es-ES" sz="3200" dirty="0"/>
          </a:p>
          <a:p>
            <a:endParaRPr lang="es-ES" sz="2800" dirty="0"/>
          </a:p>
          <a:p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9512" y="332656"/>
            <a:ext cx="871296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latin typeface="Arial" pitchFamily="34" charset="0"/>
                <a:cs typeface="Arial" pitchFamily="34" charset="0"/>
              </a:rPr>
              <a:t>Tareas inmediatas luego de la derrota del Plan F.F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3528" y="1124744"/>
            <a:ext cx="84249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Apoderarse de las zonas rurales, cortar las comunicaciones de todo tipo.</a:t>
            </a:r>
          </a:p>
          <a:p>
            <a:pPr algn="just">
              <a:buFont typeface="Wingdings" pitchFamily="2" charset="2"/>
              <a:buChar char="ü"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Ir aislando las ciudades importantes.</a:t>
            </a:r>
          </a:p>
          <a:p>
            <a:pPr algn="just">
              <a:buFont typeface="Wingdings" pitchFamily="2" charset="2"/>
              <a:buChar char="ü"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Boicotear las elecciones de la tiranía.</a:t>
            </a:r>
          </a:p>
          <a:p>
            <a:pPr algn="just">
              <a:buFont typeface="Wingdings" pitchFamily="2" charset="2"/>
              <a:buChar char="ü"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Llamamiento a las fuerzas armadas de la tiranía no comprometidas con crímenes a cesar la lucha. </a:t>
            </a:r>
          </a:p>
          <a:p>
            <a:pPr algn="just"/>
            <a:endParaRPr lang="es-E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395536" y="188640"/>
            <a:ext cx="84969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400" i="1" dirty="0" smtClean="0">
                <a:latin typeface="Arial" pitchFamily="34" charset="0"/>
                <a:cs typeface="Arial" pitchFamily="34" charset="0"/>
              </a:rPr>
              <a:t>The New York Times: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las elecciones en Cuba no han sido más que una ficción, la dictadura de Batista ha sobrepasado a todas las dictaduras latinoamericanas. Esas elecciones, no pueden ser consideradas por el Pueblo Cubano ni por el norteamericano como unas elecciones verdaderamente democráticas.</a:t>
            </a:r>
          </a:p>
          <a:p>
            <a:pPr algn="just"/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Parte de Radio Rebelde 8 de noviembre de 1958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9512" y="332656"/>
            <a:ext cx="8568953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Organigrama del Ejército Rebelde (diciembre 1958)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95736" y="1052736"/>
            <a:ext cx="4680520" cy="954107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Comandancia General del Ejército Rebelde </a:t>
            </a:r>
            <a:endParaRPr lang="es-E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67544" y="2420888"/>
            <a:ext cx="1872208" cy="5232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latin typeface="Arial" pitchFamily="34" charset="0"/>
                <a:cs typeface="Arial" pitchFamily="34" charset="0"/>
              </a:rPr>
              <a:t>Oriente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491880" y="2420888"/>
            <a:ext cx="2016224" cy="5232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latin typeface="Arial" pitchFamily="34" charset="0"/>
                <a:cs typeface="Arial" pitchFamily="34" charset="0"/>
              </a:rPr>
              <a:t>Camagüey 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228184" y="2420888"/>
            <a:ext cx="2376264" cy="5232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latin typeface="Arial" pitchFamily="34" charset="0"/>
                <a:cs typeface="Arial" pitchFamily="34" charset="0"/>
              </a:rPr>
              <a:t>Las Villas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67544" y="5877272"/>
            <a:ext cx="2016224" cy="5232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latin typeface="Arial" pitchFamily="34" charset="0"/>
                <a:cs typeface="Arial" pitchFamily="34" charset="0"/>
              </a:rPr>
              <a:t>Matanzas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491880" y="5877272"/>
            <a:ext cx="1944216" cy="5232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latin typeface="Arial" pitchFamily="34" charset="0"/>
                <a:cs typeface="Arial" pitchFamily="34" charset="0"/>
              </a:rPr>
              <a:t>Habana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372200" y="5877272"/>
            <a:ext cx="2135078" cy="5232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latin typeface="Arial" pitchFamily="34" charset="0"/>
                <a:cs typeface="Arial" pitchFamily="34" charset="0"/>
              </a:rPr>
              <a:t>P. Del Río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996952"/>
            <a:ext cx="8064896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15 Conector recto"/>
          <p:cNvCxnSpPr/>
          <p:nvPr/>
        </p:nvCxnSpPr>
        <p:spPr>
          <a:xfrm>
            <a:off x="1331640" y="2132856"/>
            <a:ext cx="6336704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1187624" y="5589240"/>
            <a:ext cx="640871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Flecha abajo"/>
          <p:cNvSpPr/>
          <p:nvPr/>
        </p:nvSpPr>
        <p:spPr>
          <a:xfrm flipH="1">
            <a:off x="4139952" y="5661248"/>
            <a:ext cx="432048" cy="216024"/>
          </a:xfrm>
          <a:prstGeom prst="downArrow">
            <a:avLst>
              <a:gd name="adj1" fmla="val 50000"/>
              <a:gd name="adj2" fmla="val 79675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Flecha abajo"/>
          <p:cNvSpPr/>
          <p:nvPr/>
        </p:nvSpPr>
        <p:spPr>
          <a:xfrm flipH="1">
            <a:off x="7236296" y="5661248"/>
            <a:ext cx="360040" cy="216024"/>
          </a:xfrm>
          <a:prstGeom prst="downArrow">
            <a:avLst>
              <a:gd name="adj1" fmla="val 50000"/>
              <a:gd name="adj2" fmla="val 79675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Flecha abajo"/>
          <p:cNvSpPr/>
          <p:nvPr/>
        </p:nvSpPr>
        <p:spPr>
          <a:xfrm flipH="1">
            <a:off x="1475656" y="5661248"/>
            <a:ext cx="360040" cy="216024"/>
          </a:xfrm>
          <a:prstGeom prst="downArrow">
            <a:avLst>
              <a:gd name="adj1" fmla="val 50000"/>
              <a:gd name="adj2" fmla="val 79675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Flecha abajo"/>
          <p:cNvSpPr/>
          <p:nvPr/>
        </p:nvSpPr>
        <p:spPr>
          <a:xfrm>
            <a:off x="1403648" y="2204864"/>
            <a:ext cx="360040" cy="216024"/>
          </a:xfrm>
          <a:prstGeom prst="downArrow">
            <a:avLst>
              <a:gd name="adj1" fmla="val 50000"/>
              <a:gd name="adj2" fmla="val 79675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Flecha abajo"/>
          <p:cNvSpPr/>
          <p:nvPr/>
        </p:nvSpPr>
        <p:spPr>
          <a:xfrm flipH="1">
            <a:off x="4211960" y="2204864"/>
            <a:ext cx="432048" cy="216024"/>
          </a:xfrm>
          <a:prstGeom prst="downArrow">
            <a:avLst>
              <a:gd name="adj1" fmla="val 50000"/>
              <a:gd name="adj2" fmla="val 79675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Flecha abajo"/>
          <p:cNvSpPr/>
          <p:nvPr/>
        </p:nvSpPr>
        <p:spPr>
          <a:xfrm flipH="1">
            <a:off x="7380312" y="2204864"/>
            <a:ext cx="432048" cy="216024"/>
          </a:xfrm>
          <a:prstGeom prst="downArrow">
            <a:avLst>
              <a:gd name="adj1" fmla="val 50000"/>
              <a:gd name="adj2" fmla="val 79675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9512" y="332656"/>
            <a:ext cx="8568953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Organigrama del Ejército Rebelde (diciembre 1958)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67544" y="1052737"/>
            <a:ext cx="7920880" cy="46166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Comandancia General del Ejército Rebelde </a:t>
            </a:r>
            <a:endParaRPr lang="es-E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251520" y="2060848"/>
            <a:ext cx="1656184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I F. ”J. Martí” </a:t>
            </a:r>
          </a:p>
          <a:p>
            <a:pPr algn="ctr"/>
            <a:r>
              <a:rPr lang="es-E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Fidel Castro</a:t>
            </a:r>
            <a:endParaRPr lang="es-ES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2123728" y="2060848"/>
            <a:ext cx="1800200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 II F. ”F. País” </a:t>
            </a:r>
          </a:p>
          <a:p>
            <a:pPr algn="ctr"/>
            <a:r>
              <a:rPr lang="es-E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Raúl Castro</a:t>
            </a:r>
            <a:endParaRPr lang="es-ES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355976" y="2060848"/>
            <a:ext cx="2232248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III F.  ”M. Munóz” </a:t>
            </a:r>
          </a:p>
          <a:p>
            <a:pPr algn="ctr"/>
            <a:r>
              <a:rPr lang="es-E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Juan Almeida</a:t>
            </a:r>
            <a:endParaRPr lang="es-ES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732240" y="2060848"/>
            <a:ext cx="2016224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IV F.  ”S. Bolívar” </a:t>
            </a:r>
          </a:p>
          <a:p>
            <a:pPr algn="ctr"/>
            <a:r>
              <a:rPr lang="es-E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Delio Gómez</a:t>
            </a:r>
            <a:endParaRPr lang="es-ES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251520" y="2852936"/>
            <a:ext cx="165618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Columna # 1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F. Castro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51520" y="3429000"/>
            <a:ext cx="165618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Columna # 7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C. Pérez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251520" y="4005064"/>
            <a:ext cx="165618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Columna # 31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L. Pérez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2267744" y="2852936"/>
            <a:ext cx="165618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Columna # 6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E. Ameijeiras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2267744" y="3429000"/>
            <a:ext cx="165618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Columna # 16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C. Iglesias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2267744" y="4005064"/>
            <a:ext cx="165618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Columna # 17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A. I. Lúson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2267744" y="4581128"/>
            <a:ext cx="165618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Columna # 18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F. Pena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2267744" y="5157192"/>
            <a:ext cx="165618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Columna # 19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B. Castilla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2267744" y="5733256"/>
            <a:ext cx="165618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Columna # 20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D. Montseny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3203848" y="1556793"/>
            <a:ext cx="2592288" cy="461665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ORIENTE</a:t>
            </a:r>
            <a:endParaRPr lang="es-ES" sz="2400" b="1" dirty="0"/>
          </a:p>
        </p:txBody>
      </p:sp>
      <p:sp>
        <p:nvSpPr>
          <p:cNvPr id="40" name="39 CuadroTexto"/>
          <p:cNvSpPr txBox="1"/>
          <p:nvPr/>
        </p:nvSpPr>
        <p:spPr>
          <a:xfrm>
            <a:off x="4644008" y="2852936"/>
            <a:ext cx="194421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Columna # 3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J. Almeida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4644008" y="3429000"/>
            <a:ext cx="194421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Columna # 9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H. Matos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4644008" y="4005064"/>
            <a:ext cx="194421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Columna # 10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R. de los Santos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7020272" y="2852936"/>
            <a:ext cx="172819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Columna # 32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D. Gómez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7020272" y="3429000"/>
            <a:ext cx="172819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Columna # 12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E. Sardiñas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7020272" y="4005064"/>
            <a:ext cx="172819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Columna # 14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E. Lara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9512" y="332656"/>
            <a:ext cx="8568953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Organigrama del Ejército Rebelde (diciembre 1958)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67544" y="1052737"/>
            <a:ext cx="7920880" cy="46166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Comandancia General del Ejército Rebelde </a:t>
            </a:r>
            <a:endParaRPr lang="es-E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251520" y="2060849"/>
            <a:ext cx="2016224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F. ” Camagüey” </a:t>
            </a:r>
          </a:p>
          <a:p>
            <a:pPr algn="ctr"/>
            <a:r>
              <a:rPr lang="es-E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V. Mora</a:t>
            </a:r>
            <a:endParaRPr lang="es-ES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419872" y="2060848"/>
            <a:ext cx="2448272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F.  Sur y centro </a:t>
            </a:r>
          </a:p>
          <a:p>
            <a:pPr algn="ctr"/>
            <a:r>
              <a:rPr lang="es-E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E. Guevara</a:t>
            </a:r>
            <a:endParaRPr lang="es-ES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732240" y="2060848"/>
            <a:ext cx="2016224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F.  Norte </a:t>
            </a:r>
          </a:p>
          <a:p>
            <a:pPr algn="ctr"/>
            <a:r>
              <a:rPr lang="es-E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C. Cienfuegos</a:t>
            </a:r>
            <a:endParaRPr lang="es-ES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395536" y="2996952"/>
            <a:ext cx="187220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Columna # 11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J. Vega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395536" y="3789040"/>
            <a:ext cx="187220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Columna PSP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A. Rodríguez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611560" y="1556793"/>
            <a:ext cx="1728192" cy="461665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 pitchFamily="34" charset="0"/>
                <a:cs typeface="Arial" pitchFamily="34" charset="0"/>
              </a:rPr>
              <a:t>Camagüey</a:t>
            </a:r>
            <a:endParaRPr lang="es-ES" sz="2400" b="1" dirty="0"/>
          </a:p>
        </p:txBody>
      </p:sp>
      <p:sp>
        <p:nvSpPr>
          <p:cNvPr id="40" name="39 CuadroTexto"/>
          <p:cNvSpPr txBox="1"/>
          <p:nvPr/>
        </p:nvSpPr>
        <p:spPr>
          <a:xfrm>
            <a:off x="3419872" y="2852936"/>
            <a:ext cx="244827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Columna # 8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R. Valdés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3419872" y="3429000"/>
            <a:ext cx="244827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Destacamento Z. Oeste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V. Bordón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3419872" y="4005064"/>
            <a:ext cx="244827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Destacamento Z. Este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A. Acosta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6660232" y="2852936"/>
            <a:ext cx="208823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Columna # 2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C. Cienfuegos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6660232" y="3429000"/>
            <a:ext cx="208823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Columna mixta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W. Gálves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5436096" y="1556792"/>
            <a:ext cx="2736304" cy="461665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 pitchFamily="34" charset="0"/>
                <a:cs typeface="Arial" pitchFamily="34" charset="0"/>
              </a:rPr>
              <a:t>Las Villas</a:t>
            </a:r>
            <a:endParaRPr lang="es-ES" sz="2400" b="1" dirty="0"/>
          </a:p>
        </p:txBody>
      </p:sp>
      <p:sp>
        <p:nvSpPr>
          <p:cNvPr id="26" name="25 CuadroTexto"/>
          <p:cNvSpPr txBox="1"/>
          <p:nvPr/>
        </p:nvSpPr>
        <p:spPr>
          <a:xfrm>
            <a:off x="3419872" y="4869160"/>
            <a:ext cx="244827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Directorio R-13-Marzo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F. Chomón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3419872" y="5589240"/>
            <a:ext cx="244827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II F. Nacional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E. Gutiérrez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6300192" y="4869160"/>
            <a:ext cx="244827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Destacamento del PSP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F. Torres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9512" y="332656"/>
            <a:ext cx="8568953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Organigrama del Ejército Rebelde (diciembre 1958)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67544" y="1052737"/>
            <a:ext cx="7920880" cy="46166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Comandancia General del Ejército Rebelde </a:t>
            </a:r>
            <a:endParaRPr lang="es-E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444208" y="2132856"/>
            <a:ext cx="2304256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F.  de P. del Río</a:t>
            </a:r>
          </a:p>
          <a:p>
            <a:pPr algn="ctr"/>
            <a:r>
              <a:rPr lang="es-E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D. Escalona</a:t>
            </a:r>
            <a:endParaRPr lang="es-ES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395536" y="2996952"/>
            <a:ext cx="187220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Columna E. Hart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J. R. López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611560" y="1556793"/>
            <a:ext cx="1728192" cy="461665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 pitchFamily="34" charset="0"/>
                <a:cs typeface="Arial" pitchFamily="34" charset="0"/>
              </a:rPr>
              <a:t>Matanzas</a:t>
            </a:r>
            <a:endParaRPr lang="es-ES" sz="2400" b="1" dirty="0"/>
          </a:p>
        </p:txBody>
      </p:sp>
      <p:sp>
        <p:nvSpPr>
          <p:cNvPr id="47" name="46 CuadroTexto"/>
          <p:cNvSpPr txBox="1"/>
          <p:nvPr/>
        </p:nvSpPr>
        <p:spPr>
          <a:xfrm>
            <a:off x="6444208" y="2996952"/>
            <a:ext cx="230425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Columna H. Saíz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C. Cienfuegos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6156176" y="1556792"/>
            <a:ext cx="2448272" cy="461665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 pitchFamily="34" charset="0"/>
                <a:cs typeface="Arial" pitchFamily="34" charset="0"/>
              </a:rPr>
              <a:t>P. del Río</a:t>
            </a:r>
            <a:endParaRPr lang="es-ES" sz="2400" b="1" dirty="0"/>
          </a:p>
        </p:txBody>
      </p:sp>
      <p:sp>
        <p:nvSpPr>
          <p:cNvPr id="20" name="19 CuadroTexto"/>
          <p:cNvSpPr txBox="1"/>
          <p:nvPr/>
        </p:nvSpPr>
        <p:spPr>
          <a:xfrm>
            <a:off x="2987824" y="1556793"/>
            <a:ext cx="2448272" cy="461665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 pitchFamily="34" charset="0"/>
                <a:cs typeface="Arial" pitchFamily="34" charset="0"/>
              </a:rPr>
              <a:t>Habana</a:t>
            </a:r>
            <a:endParaRPr lang="es-ES" sz="2400" b="1" dirty="0"/>
          </a:p>
        </p:txBody>
      </p:sp>
      <p:sp>
        <p:nvSpPr>
          <p:cNvPr id="22" name="21 CuadroTexto"/>
          <p:cNvSpPr txBox="1"/>
          <p:nvPr/>
        </p:nvSpPr>
        <p:spPr>
          <a:xfrm>
            <a:off x="3059832" y="2996952"/>
            <a:ext cx="237626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Columna A. Ameijeiras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V. Sorí</a:t>
            </a:r>
            <a:endParaRPr lang="es-E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323528" y="404664"/>
            <a:ext cx="820891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“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es de suma importancia que el avance hacia Matanzas y La Habana sea efectuado exclusivamente por fuerzas del Movimiento 26 de julio. La Columna de Camilo debe constituir la vanguardia y apoderarse de La Habana cuando la Dictadura caiga si no queremos que las armas de Columbia se las repartan entre todos los grupos y tengamos en el futuro un problema muy grave”.</a:t>
            </a:r>
          </a:p>
          <a:p>
            <a:pPr algn="just"/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b="1" dirty="0" smtClean="0">
                <a:latin typeface="Arial" pitchFamily="34" charset="0"/>
                <a:cs typeface="Arial" pitchFamily="34" charset="0"/>
              </a:rPr>
              <a:t>Carta de Fidel al Ché. 26-12-1958.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323528" y="332656"/>
            <a:ext cx="8640960" cy="7248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Aquella proeza ... fue obra de hijos de obreros y campesinos que en su mayoría no sabían siquiera leer y escribir...¡Nunca dejaré de sentir orgullo, gratitud y admiración por ellos, muchos de los cuales ya no se encuentran entre nosotros! Los jóvenes que ingresaban en nuestras filas aprendían a combatir combatiendo y a vencer venciendo. </a:t>
            </a:r>
          </a:p>
          <a:p>
            <a:pPr algn="just">
              <a:lnSpc>
                <a:spcPct val="150000"/>
              </a:lnSpc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F. Castro. Discurso en la tribuna abierta de Guisa. 25 de noviembre de 2000. Versiones taquigráficas del Consejo de Estado </a:t>
            </a:r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74638"/>
            <a:ext cx="6248400" cy="944562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r>
              <a:rPr lang="es-ES_tradnl" sz="4000"/>
              <a:t>BIBLIOGRAFÍA</a:t>
            </a:r>
            <a:r>
              <a:rPr lang="es-ES_tradnl"/>
              <a:t> BÁSICA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84784"/>
            <a:ext cx="8363272" cy="4641379"/>
          </a:xfrm>
        </p:spPr>
        <p:txBody>
          <a:bodyPr/>
          <a:lstStyle/>
          <a:p>
            <a:pPr marL="360363" indent="-263525" algn="just">
              <a:lnSpc>
                <a:spcPct val="90000"/>
              </a:lnSpc>
            </a:pP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CASTRO, FIDEL   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: La victoria estratégica (</a:t>
            </a:r>
            <a:r>
              <a:rPr lang="es-ES" sz="2800" dirty="0" smtClean="0"/>
              <a:t>tomado de la página web del Periódico Granma</a:t>
            </a:r>
            <a:r>
              <a:rPr lang="es-ES" sz="2800" b="1" dirty="0" smtClean="0"/>
              <a:t>)</a:t>
            </a:r>
            <a:endParaRPr lang="es-ES" sz="2800" dirty="0" smtClean="0">
              <a:latin typeface="Arial" pitchFamily="34" charset="0"/>
              <a:cs typeface="Arial" pitchFamily="34" charset="0"/>
            </a:endParaRPr>
          </a:p>
          <a:p>
            <a:pPr marL="360363" indent="-263525" algn="just">
              <a:lnSpc>
                <a:spcPct val="90000"/>
              </a:lnSpc>
            </a:pP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_____________  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: La contraofensiva estratégica. (</a:t>
            </a:r>
            <a:r>
              <a:rPr lang="es-ES" sz="2800" dirty="0" smtClean="0"/>
              <a:t>tomado de la página web del Periódico Granma</a:t>
            </a:r>
            <a:r>
              <a:rPr lang="es-ES" sz="2800" b="1" dirty="0" smtClean="0"/>
              <a:t>)</a:t>
            </a:r>
            <a:endParaRPr lang="es-ES" sz="2800" dirty="0" smtClean="0">
              <a:latin typeface="Arial" pitchFamily="34" charset="0"/>
              <a:cs typeface="Arial" pitchFamily="34" charset="0"/>
            </a:endParaRPr>
          </a:p>
          <a:p>
            <a:pPr marL="360363" indent="-263525" algn="just">
              <a:lnSpc>
                <a:spcPct val="90000"/>
              </a:lnSpc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______________ : Discurso en la tribuna abierta de Guisa. 25 de noviembre de 2000. Versiones taquigráficas del Consejo de Estado.</a:t>
            </a:r>
          </a:p>
          <a:p>
            <a:pPr marL="360363" indent="-263525" algn="just">
              <a:lnSpc>
                <a:spcPct val="90000"/>
              </a:lnSpc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 ___________ (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2007) :</a:t>
            </a: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Selección de documentos, entrevistas y artículos (1952–1956). La Habana. Ed. Política. </a:t>
            </a:r>
          </a:p>
          <a:p>
            <a:pPr marL="360363" indent="-263525" algn="just">
              <a:lnSpc>
                <a:spcPct val="90000"/>
              </a:lnSpc>
            </a:pPr>
            <a:endParaRPr lang="es-ES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74638"/>
            <a:ext cx="6248400" cy="944562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r>
              <a:rPr lang="es-ES_tradnl" sz="4000"/>
              <a:t>BIBLIOGRAFÍA</a:t>
            </a:r>
            <a:r>
              <a:rPr lang="es-ES_tradnl"/>
              <a:t> BÁSICA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8686800" cy="4754563"/>
          </a:xfrm>
        </p:spPr>
        <p:txBody>
          <a:bodyPr>
            <a:normAutofit lnSpcReduction="10000"/>
          </a:bodyPr>
          <a:lstStyle/>
          <a:p>
            <a:pPr marL="360363" indent="-263525" algn="just"/>
            <a:r>
              <a:rPr lang="es-ES" sz="2800" b="1" dirty="0" smtClean="0">
                <a:latin typeface="Arial" pitchFamily="34" charset="0"/>
                <a:cs typeface="Arial" pitchFamily="34" charset="0"/>
              </a:rPr>
              <a:t>HARNECKER, MARTA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(2001): Fidel, la estrategia política de la victoria. La Habana. Ed. Ciencias Sociales.</a:t>
            </a:r>
          </a:p>
          <a:p>
            <a:pPr marL="360363" indent="-263525" algn="just"/>
            <a:r>
              <a:rPr lang="es-ES" sz="2800" b="1" cap="all" dirty="0" smtClean="0">
                <a:latin typeface="Arial" pitchFamily="34" charset="0"/>
                <a:cs typeface="Arial" pitchFamily="34" charset="0"/>
              </a:rPr>
              <a:t>Hernández Otto (et al) </a:t>
            </a:r>
            <a:r>
              <a:rPr lang="es-ES" sz="2800" cap="all" dirty="0" smtClean="0">
                <a:latin typeface="Arial" pitchFamily="34" charset="0"/>
                <a:cs typeface="Arial" pitchFamily="34" charset="0"/>
              </a:rPr>
              <a:t>(2007)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: Huellas del exilio. Fidel en México 1955-1956. La Habana. Ed.  Abril.  </a:t>
            </a:r>
          </a:p>
          <a:p>
            <a:pPr marL="360363" indent="-263525" algn="just"/>
            <a:r>
              <a:rPr lang="es-ES" sz="2800" b="1" dirty="0" smtClean="0">
                <a:latin typeface="Arial" pitchFamily="34" charset="0"/>
                <a:cs typeface="Arial" pitchFamily="34" charset="0"/>
              </a:rPr>
              <a:t>LE RIVEREND, JULIO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(1989): La República. La Habana. Ed. Ciencias Sociales.</a:t>
            </a:r>
          </a:p>
          <a:p>
            <a:pPr marL="360363" indent="-263525" algn="just"/>
            <a:r>
              <a:rPr lang="es-ES" sz="2800" b="1" cap="all" dirty="0" smtClean="0">
                <a:latin typeface="Arial" pitchFamily="34" charset="0"/>
                <a:cs typeface="Arial" pitchFamily="34" charset="0"/>
              </a:rPr>
              <a:t>Guerra, Sergio y Alejo Maldonado (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2005): Historia de la Revolución Cubana. Síntesis y comentarios. Quito. Ediciones La Tierra. </a:t>
            </a:r>
          </a:p>
          <a:p>
            <a:pPr marL="360363" indent="-263525" algn="just"/>
            <a:endParaRPr lang="es-E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74638"/>
            <a:ext cx="6248400" cy="944562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r>
              <a:rPr lang="es-ES_tradnl" sz="4000"/>
              <a:t>BIBLIOGRAFÍA</a:t>
            </a:r>
            <a:r>
              <a:rPr lang="es-ES_tradnl"/>
              <a:t> BÁSICA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8686800" cy="4754563"/>
          </a:xfrm>
        </p:spPr>
        <p:txBody>
          <a:bodyPr>
            <a:normAutofit/>
          </a:bodyPr>
          <a:lstStyle/>
          <a:p>
            <a:pPr marL="360363" indent="-263525" algn="just"/>
            <a:r>
              <a:rPr lang="es-ES" sz="2800" b="1" dirty="0" smtClean="0">
                <a:latin typeface="Arial" pitchFamily="34" charset="0"/>
                <a:cs typeface="Arial" pitchFamily="34" charset="0"/>
              </a:rPr>
              <a:t>GUEVARA, ERNESTO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(2000): Pasajes de la guerra revolucionaria. La Habana. Ed. Política.</a:t>
            </a:r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pPr marL="360363" indent="-263525" algn="just"/>
            <a:r>
              <a:rPr lang="es-ES" sz="2800" b="1" dirty="0" smtClean="0">
                <a:latin typeface="Arial" pitchFamily="34" charset="0"/>
                <a:cs typeface="Arial" pitchFamily="34" charset="0"/>
              </a:rPr>
              <a:t>GUEVARA, ERNESTO Y RAÚL CASTRO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(1996): La conquista de la esperanza. La Habana. Ed. Abril.</a:t>
            </a:r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pPr marL="360363" indent="-263525" algn="just"/>
            <a:r>
              <a:rPr lang="es-ES" sz="2800" b="1" dirty="0" smtClean="0">
                <a:latin typeface="Arial" pitchFamily="34" charset="0"/>
                <a:cs typeface="Arial" pitchFamily="34" charset="0"/>
              </a:rPr>
              <a:t>OLTUSKI, ENRIQUE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(2012): Gente del llano. La Habana. Ed. Pueblo y Educación.</a:t>
            </a:r>
          </a:p>
          <a:p>
            <a:pPr marL="360363" indent="-263525" algn="just"/>
            <a:r>
              <a:rPr lang="es-ES" sz="2800" b="1" dirty="0" smtClean="0">
                <a:latin typeface="Arial" pitchFamily="34" charset="0"/>
                <a:cs typeface="Arial" pitchFamily="34" charset="0"/>
              </a:rPr>
              <a:t>PÉREZ, ROBERTO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(2003): Desventura de un ejército. Santiago de Cuba. Ed. Oriente.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graphicFrame>
        <p:nvGraphicFramePr>
          <p:cNvPr id="9" name="8 Diagrama"/>
          <p:cNvGraphicFramePr/>
          <p:nvPr/>
        </p:nvGraphicFramePr>
        <p:xfrm>
          <a:off x="683568" y="908720"/>
          <a:ext cx="813690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755576" y="188640"/>
            <a:ext cx="741682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Arial" pitchFamily="34" charset="0"/>
                <a:cs typeface="Arial" pitchFamily="34" charset="0"/>
              </a:rPr>
              <a:t>Las opciones hacia 1956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467544" y="188641"/>
            <a:ext cx="8208912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ES" sz="3600" dirty="0" smtClean="0"/>
              <a:t>La composición heterogénea de las fuerzas opuestas a Batista</a:t>
            </a:r>
            <a:endParaRPr lang="es-ES" sz="36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043608" y="1700808"/>
            <a:ext cx="2592288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Arial" pitchFamily="34" charset="0"/>
                <a:cs typeface="Arial" pitchFamily="34" charset="0"/>
              </a:rPr>
              <a:t>reformistas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292080" y="1700808"/>
            <a:ext cx="3384376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Arial" pitchFamily="34" charset="0"/>
                <a:cs typeface="Arial" pitchFamily="34" charset="0"/>
              </a:rPr>
              <a:t>revolucionarios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Pantalla"/>
          <p:cNvSpPr/>
          <p:nvPr/>
        </p:nvSpPr>
        <p:spPr>
          <a:xfrm>
            <a:off x="4788024" y="2780928"/>
            <a:ext cx="3960440" cy="2952328"/>
          </a:xfrm>
          <a:prstGeom prst="flowChartDisplay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M-26-7</a:t>
            </a:r>
          </a:p>
          <a:p>
            <a:pPr algn="ctr"/>
            <a:endParaRPr lang="es-E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F.E.U</a:t>
            </a:r>
          </a:p>
          <a:p>
            <a:pPr algn="ctr"/>
            <a:endParaRPr lang="es-E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P.S.P</a:t>
            </a:r>
            <a:endParaRPr lang="es-E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251520" y="2564904"/>
            <a:ext cx="4536504" cy="3600400"/>
          </a:xfrm>
          <a:prstGeom prst="round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P.P.C (Ortodoxo)</a:t>
            </a:r>
          </a:p>
          <a:p>
            <a:pPr algn="ctr"/>
            <a:r>
              <a:rPr lang="es-E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P.R.C (Auténtico)</a:t>
            </a:r>
          </a:p>
          <a:p>
            <a:pPr algn="ctr"/>
            <a:r>
              <a:rPr lang="es-E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Demócratas (a)</a:t>
            </a:r>
          </a:p>
          <a:p>
            <a:pPr algn="ctr"/>
            <a:r>
              <a:rPr lang="es-E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Gupo Montecristi</a:t>
            </a:r>
          </a:p>
          <a:p>
            <a:pPr algn="ctr"/>
            <a:r>
              <a:rPr lang="es-E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Antiguos Militares</a:t>
            </a:r>
          </a:p>
          <a:p>
            <a:pPr algn="just"/>
            <a:endParaRPr lang="es-E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23528" y="1171397"/>
            <a:ext cx="835292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...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dentro del Movimiento 26 de Julio, su dirección en la clandestinidad, nunca consideró el desarrollo de una fuerza militar capáz de derrotar a las Fuerzas Armadas de Cuba. Nosotros luchábamos para crear las condiciones para una verdadera revolución, con la participación, incluso, de los militares honestos dispuestos a incorporarse a ella. 	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F. Castro (2000:5)</a:t>
            </a:r>
            <a:endParaRPr kumimoji="0" lang="es-E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267744" y="260648"/>
            <a:ext cx="518457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latin typeface="Arial" pitchFamily="34" charset="0"/>
                <a:cs typeface="Arial" pitchFamily="34" charset="0"/>
              </a:rPr>
              <a:t>La Sierra vs El LLano 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467544" y="332656"/>
            <a:ext cx="8424936" cy="5847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Arial" pitchFamily="34" charset="0"/>
                <a:cs typeface="Arial" pitchFamily="34" charset="0"/>
              </a:rPr>
              <a:t>El Manifiesto de la Sierra Maestra (12-7-1957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Pentágono"/>
          <p:cNvSpPr/>
          <p:nvPr/>
        </p:nvSpPr>
        <p:spPr>
          <a:xfrm>
            <a:off x="467544" y="2852936"/>
            <a:ext cx="3888432" cy="1440160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F. Castro: M-26-7</a:t>
            </a:r>
          </a:p>
          <a:p>
            <a:r>
              <a:rPr lang="es-E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R. Chibás: PPC (O)</a:t>
            </a:r>
          </a:p>
          <a:p>
            <a:r>
              <a:rPr lang="es-E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F. Pazos: Economista </a:t>
            </a:r>
          </a:p>
          <a:p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644008" y="1196752"/>
            <a:ext cx="4248472" cy="5293757"/>
          </a:xfrm>
          <a:prstGeom prst="rect">
            <a:avLst/>
          </a:prstGeom>
          <a:noFill/>
          <a:ln w="15875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S" sz="2600" dirty="0" smtClean="0">
                <a:latin typeface="Arial" pitchFamily="34" charset="0"/>
                <a:cs typeface="Arial" pitchFamily="34" charset="0"/>
              </a:rPr>
              <a:t> La línea de la lucha armada constituía la única vía correcta.</a:t>
            </a:r>
          </a:p>
          <a:p>
            <a:pPr algn="just">
              <a:buFont typeface="Arial" pitchFamily="34" charset="0"/>
              <a:buChar char="•"/>
            </a:pPr>
            <a:r>
              <a:rPr lang="es-ES" sz="2600" dirty="0" smtClean="0">
                <a:latin typeface="Arial" pitchFamily="34" charset="0"/>
                <a:cs typeface="Arial" pitchFamily="34" charset="0"/>
              </a:rPr>
              <a:t> Creación de un gobierno provisional elegido por las instituciones cívicas.</a:t>
            </a:r>
          </a:p>
          <a:p>
            <a:pPr algn="just">
              <a:buFont typeface="Arial" pitchFamily="34" charset="0"/>
              <a:buChar char="•"/>
            </a:pPr>
            <a:r>
              <a:rPr lang="es-ES" sz="2600" dirty="0" smtClean="0">
                <a:latin typeface="Arial" pitchFamily="34" charset="0"/>
                <a:cs typeface="Arial" pitchFamily="34" charset="0"/>
              </a:rPr>
              <a:t> Se oponían a la mediación y/o la intervención.</a:t>
            </a:r>
          </a:p>
          <a:p>
            <a:pPr algn="just">
              <a:buFont typeface="Arial" pitchFamily="34" charset="0"/>
              <a:buChar char="•"/>
            </a:pPr>
            <a:r>
              <a:rPr lang="es-ES" sz="2600" dirty="0" smtClean="0">
                <a:latin typeface="Arial" pitchFamily="34" charset="0"/>
                <a:cs typeface="Arial" pitchFamily="34" charset="0"/>
              </a:rPr>
              <a:t> Repulsa a la conformación de una Junta Militar que reemplazase a Batista.</a:t>
            </a:r>
            <a:endParaRPr lang="es-ES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4700</TotalTime>
  <Words>1970</Words>
  <Application>Microsoft Office PowerPoint</Application>
  <PresentationFormat>Presentación en pantalla (4:3)</PresentationFormat>
  <Paragraphs>231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Tema de Office</vt:lpstr>
      <vt:lpstr>Diapositiva 1</vt:lpstr>
      <vt:lpstr>Diapositiva 2</vt:lpstr>
      <vt:lpstr>BIBLIOGRAFÍA BÁSICA</vt:lpstr>
      <vt:lpstr>BIBLIOGRAFÍA BÁSICA</vt:lpstr>
      <vt:lpstr>BIBLIOGRAFÍA BÁSICA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Yusleidis</dc:creator>
  <cp:lastModifiedBy>gustavo</cp:lastModifiedBy>
  <cp:revision>108</cp:revision>
  <dcterms:created xsi:type="dcterms:W3CDTF">2015-03-08T20:34:16Z</dcterms:created>
  <dcterms:modified xsi:type="dcterms:W3CDTF">2016-01-13T13:36:41Z</dcterms:modified>
</cp:coreProperties>
</file>