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47501-18A0-4660-965C-F4191FC0D7DF}" type="datetimeFigureOut">
              <a:rPr lang="es-ES" smtClean="0"/>
              <a:pPr/>
              <a:t>29/05/2015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7500A7-3B09-46EE-8798-0561CBDBFF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47501-18A0-4660-965C-F4191FC0D7DF}" type="datetimeFigureOut">
              <a:rPr lang="es-ES" smtClean="0"/>
              <a:pPr/>
              <a:t>29/05/2015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7500A7-3B09-46EE-8798-0561CBDBFF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47501-18A0-4660-965C-F4191FC0D7DF}" type="datetimeFigureOut">
              <a:rPr lang="es-ES" smtClean="0"/>
              <a:pPr/>
              <a:t>29/05/2015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7500A7-3B09-46EE-8798-0561CBDBFF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47501-18A0-4660-965C-F4191FC0D7DF}" type="datetimeFigureOut">
              <a:rPr lang="es-ES" smtClean="0"/>
              <a:pPr/>
              <a:t>29/05/2015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7500A7-3B09-46EE-8798-0561CBDBFF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47501-18A0-4660-965C-F4191FC0D7DF}" type="datetimeFigureOut">
              <a:rPr lang="es-ES" smtClean="0"/>
              <a:pPr/>
              <a:t>29/05/2015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7500A7-3B09-46EE-8798-0561CBDBFF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47501-18A0-4660-965C-F4191FC0D7DF}" type="datetimeFigureOut">
              <a:rPr lang="es-ES" smtClean="0"/>
              <a:pPr/>
              <a:t>29/05/2015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7500A7-3B09-46EE-8798-0561CBDBFF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47501-18A0-4660-965C-F4191FC0D7DF}" type="datetimeFigureOut">
              <a:rPr lang="es-ES" smtClean="0"/>
              <a:pPr/>
              <a:t>29/05/2015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7500A7-3B09-46EE-8798-0561CBDBFF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47501-18A0-4660-965C-F4191FC0D7DF}" type="datetimeFigureOut">
              <a:rPr lang="es-ES" smtClean="0"/>
              <a:pPr/>
              <a:t>29/05/2015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7500A7-3B09-46EE-8798-0561CBDBFF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47501-18A0-4660-965C-F4191FC0D7DF}" type="datetimeFigureOut">
              <a:rPr lang="es-ES" smtClean="0"/>
              <a:pPr/>
              <a:t>29/05/2015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7500A7-3B09-46EE-8798-0561CBDBFF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47501-18A0-4660-965C-F4191FC0D7DF}" type="datetimeFigureOut">
              <a:rPr lang="es-ES" smtClean="0"/>
              <a:pPr/>
              <a:t>29/05/2015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7500A7-3B09-46EE-8798-0561CBDBFF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A47501-18A0-4660-965C-F4191FC0D7DF}" type="datetimeFigureOut">
              <a:rPr lang="es-ES" smtClean="0"/>
              <a:pPr/>
              <a:t>29/05/2015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7500A7-3B09-46EE-8798-0561CBDBFFA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8A47501-18A0-4660-965C-F4191FC0D7DF}" type="datetimeFigureOut">
              <a:rPr lang="es-ES" smtClean="0"/>
              <a:pPr/>
              <a:t>29/05/2015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B7500A7-3B09-46EE-8798-0561CBDBFF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124744"/>
            <a:ext cx="7772400" cy="3384376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/>
              <a:t/>
            </a:r>
            <a:br>
              <a:rPr lang="es-ES" sz="4800" b="1" dirty="0" smtClean="0"/>
            </a:br>
            <a:r>
              <a:rPr lang="es-ES" sz="4800" b="1" dirty="0"/>
              <a:t/>
            </a:r>
            <a:br>
              <a:rPr lang="es-ES" sz="4800" b="1" dirty="0"/>
            </a:br>
            <a:r>
              <a:rPr lang="es-ES" sz="4800" b="1" dirty="0" smtClean="0"/>
              <a:t/>
            </a:r>
            <a:br>
              <a:rPr lang="es-ES" sz="4800" b="1" dirty="0" smtClean="0"/>
            </a:br>
            <a:r>
              <a:rPr lang="es-ES" sz="4800" b="1" dirty="0"/>
              <a:t/>
            </a:r>
            <a:br>
              <a:rPr lang="es-ES" sz="4800" b="1" dirty="0"/>
            </a:br>
            <a:r>
              <a:rPr lang="es-ES" sz="4000" b="1" dirty="0" smtClean="0"/>
              <a:t>RESISTENCIA INDÍGENA A LA CONQUISTA Y COLONIZACIÓN DE CUBA: SIMIENTE DE LA CULTURA DE RESISTENCIA DEL PUEBLO CUBANO</a:t>
            </a:r>
            <a:endParaRPr lang="es-ES" sz="48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936104"/>
          </a:xfrm>
        </p:spPr>
        <p:txBody>
          <a:bodyPr/>
          <a:lstStyle/>
          <a:p>
            <a:pPr algn="ctr"/>
            <a:r>
              <a:rPr lang="es-ES" b="1" dirty="0" err="1" smtClean="0">
                <a:solidFill>
                  <a:schemeClr val="tx1"/>
                </a:solidFill>
              </a:rPr>
              <a:t>Hatuey</a:t>
            </a:r>
            <a:r>
              <a:rPr lang="es-ES" b="1" dirty="0" smtClean="0">
                <a:solidFill>
                  <a:schemeClr val="tx1"/>
                </a:solidFill>
              </a:rPr>
              <a:t>: Primer mártir cubano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53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908720"/>
            <a:ext cx="6400800" cy="4730080"/>
          </a:xfrm>
        </p:spPr>
        <p:txBody>
          <a:bodyPr>
            <a:normAutofit/>
          </a:bodyPr>
          <a:lstStyle/>
          <a:p>
            <a:endParaRPr lang="es-ES" b="1" i="1" dirty="0" smtClean="0">
              <a:solidFill>
                <a:schemeClr val="tx1"/>
              </a:solidFill>
            </a:endParaRPr>
          </a:p>
          <a:p>
            <a:r>
              <a:rPr lang="es-ES" b="1" i="1" dirty="0" smtClean="0">
                <a:solidFill>
                  <a:schemeClr val="tx1"/>
                </a:solidFill>
              </a:rPr>
              <a:t>Con </a:t>
            </a:r>
            <a:r>
              <a:rPr lang="es-ES" b="1" i="1" dirty="0" err="1">
                <a:solidFill>
                  <a:schemeClr val="tx1"/>
                </a:solidFill>
              </a:rPr>
              <a:t>Anacaona</a:t>
            </a:r>
            <a:r>
              <a:rPr lang="es-ES" b="1" i="1" dirty="0">
                <a:solidFill>
                  <a:schemeClr val="tx1"/>
                </a:solidFill>
              </a:rPr>
              <a:t>, con </a:t>
            </a:r>
            <a:r>
              <a:rPr lang="es-ES" b="1" i="1" dirty="0" err="1">
                <a:solidFill>
                  <a:schemeClr val="tx1"/>
                </a:solidFill>
              </a:rPr>
              <a:t>Hatuey</a:t>
            </a:r>
            <a:r>
              <a:rPr lang="es-ES" b="1" i="1" dirty="0">
                <a:solidFill>
                  <a:schemeClr val="tx1"/>
                </a:solidFill>
              </a:rPr>
              <a:t> hemos de estar, y no con las llamas que los quemaron, ni con las cuerdas que los ataron, ni con los aceros  que los degollaron, ni con los perros que los mordieron.</a:t>
            </a:r>
            <a:endParaRPr lang="es-ES" dirty="0">
              <a:solidFill>
                <a:schemeClr val="tx1"/>
              </a:solidFill>
            </a:endParaRPr>
          </a:p>
          <a:p>
            <a:endParaRPr lang="es-ES" dirty="0" smtClean="0">
              <a:solidFill>
                <a:schemeClr val="tx1"/>
              </a:solidFill>
            </a:endParaRPr>
          </a:p>
          <a:p>
            <a:r>
              <a:rPr lang="es-ES" dirty="0" smtClean="0">
                <a:solidFill>
                  <a:schemeClr val="tx1"/>
                </a:solidFill>
              </a:rPr>
              <a:t>José Martí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4104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ETAPAS DE LA </a:t>
            </a:r>
            <a:br>
              <a:rPr lang="es-ES" b="1" dirty="0" smtClean="0"/>
            </a:br>
            <a:r>
              <a:rPr lang="es-ES" b="1" dirty="0" smtClean="0"/>
              <a:t>RESISTENCIA INDÍGENA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752528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s-ES" sz="600" dirty="0" smtClean="0"/>
          </a:p>
          <a:p>
            <a:pPr algn="just"/>
            <a:r>
              <a:rPr lang="es-ES" sz="3100" u="sng" dirty="0" smtClean="0"/>
              <a:t>Primera etapa</a:t>
            </a:r>
            <a:r>
              <a:rPr lang="es-ES" sz="3100" dirty="0" smtClean="0"/>
              <a:t>: Resistencia a la invasión y la conquista (1508-1513). </a:t>
            </a:r>
            <a:r>
              <a:rPr lang="es-ES" sz="3100" b="1" dirty="0" err="1" smtClean="0"/>
              <a:t>Guayucayex</a:t>
            </a:r>
            <a:r>
              <a:rPr lang="es-ES" sz="3100" dirty="0" smtClean="0"/>
              <a:t>, </a:t>
            </a:r>
            <a:r>
              <a:rPr lang="es-ES" sz="3100" b="1" dirty="0" err="1" smtClean="0"/>
              <a:t>Hatuey</a:t>
            </a:r>
            <a:r>
              <a:rPr lang="es-ES" sz="3100" dirty="0" smtClean="0"/>
              <a:t>, </a:t>
            </a:r>
            <a:r>
              <a:rPr lang="es-ES" sz="3100" b="1" dirty="0" err="1" smtClean="0"/>
              <a:t>Anacaona</a:t>
            </a:r>
            <a:r>
              <a:rPr lang="es-ES" sz="3100" dirty="0" smtClean="0"/>
              <a:t>, </a:t>
            </a:r>
            <a:r>
              <a:rPr lang="es-ES" sz="3100" b="1" dirty="0" err="1" smtClean="0"/>
              <a:t>Guarina</a:t>
            </a:r>
            <a:r>
              <a:rPr lang="es-ES" sz="3100" dirty="0" smtClean="0"/>
              <a:t>, </a:t>
            </a:r>
            <a:r>
              <a:rPr lang="es-ES" sz="3100" b="1" dirty="0" err="1" smtClean="0"/>
              <a:t>Casiguaguas</a:t>
            </a:r>
            <a:r>
              <a:rPr lang="es-ES" sz="3100" dirty="0" smtClean="0"/>
              <a:t>, </a:t>
            </a:r>
            <a:r>
              <a:rPr lang="es-ES" sz="3100" b="1" dirty="0" err="1" smtClean="0"/>
              <a:t>Caguax</a:t>
            </a:r>
            <a:r>
              <a:rPr lang="es-ES" sz="3100" dirty="0" smtClean="0"/>
              <a:t> y </a:t>
            </a:r>
            <a:r>
              <a:rPr lang="es-ES" sz="3100" b="1" dirty="0" err="1" smtClean="0"/>
              <a:t>Yucaguayex</a:t>
            </a:r>
            <a:r>
              <a:rPr lang="es-ES" sz="3100" dirty="0" smtClean="0"/>
              <a:t>.</a:t>
            </a:r>
          </a:p>
          <a:p>
            <a:pPr algn="just"/>
            <a:r>
              <a:rPr lang="es-ES" sz="3100" u="sng" dirty="0" smtClean="0"/>
              <a:t>Segunda etapa</a:t>
            </a:r>
            <a:r>
              <a:rPr lang="es-ES" sz="3100" dirty="0" smtClean="0"/>
              <a:t>: Rebeldía a las encomiendas y la esclavitud. </a:t>
            </a:r>
            <a:r>
              <a:rPr lang="es-ES" sz="3100" b="1" dirty="0" smtClean="0"/>
              <a:t>Pluriculturalidad</a:t>
            </a:r>
            <a:r>
              <a:rPr lang="es-ES" sz="3100" dirty="0" smtClean="0"/>
              <a:t> de la resistencia (1513-1522).</a:t>
            </a:r>
          </a:p>
          <a:p>
            <a:pPr algn="just"/>
            <a:r>
              <a:rPr lang="es-ES" sz="3100" u="sng" dirty="0" smtClean="0"/>
              <a:t>Tercera etapa</a:t>
            </a:r>
            <a:r>
              <a:rPr lang="es-ES" sz="3100" dirty="0" smtClean="0"/>
              <a:t>: Guerra de guerrillas. </a:t>
            </a:r>
            <a:r>
              <a:rPr lang="es-ES" sz="3100" b="1" dirty="0" smtClean="0"/>
              <a:t>Guamá</a:t>
            </a:r>
            <a:r>
              <a:rPr lang="es-ES" sz="3100" dirty="0" smtClean="0"/>
              <a:t>,</a:t>
            </a:r>
            <a:r>
              <a:rPr lang="es-ES" sz="3100" b="1" dirty="0" smtClean="0"/>
              <a:t> </a:t>
            </a:r>
            <a:r>
              <a:rPr lang="es-ES" sz="3100" b="1" dirty="0" err="1" smtClean="0"/>
              <a:t>Casiguaya</a:t>
            </a:r>
            <a:r>
              <a:rPr lang="es-ES" sz="3100" dirty="0" smtClean="0"/>
              <a:t>, </a:t>
            </a:r>
            <a:r>
              <a:rPr lang="es-ES" sz="3100" b="1" dirty="0" smtClean="0"/>
              <a:t>Juan Pérez </a:t>
            </a:r>
            <a:r>
              <a:rPr lang="es-ES" sz="3100" dirty="0" smtClean="0"/>
              <a:t>y </a:t>
            </a:r>
            <a:r>
              <a:rPr lang="es-ES" sz="3100" b="1" dirty="0" err="1" smtClean="0"/>
              <a:t>Guamayri</a:t>
            </a:r>
            <a:r>
              <a:rPr lang="es-ES" sz="3100" dirty="0" smtClean="0"/>
              <a:t> (1522-1532).</a:t>
            </a:r>
          </a:p>
          <a:p>
            <a:pPr algn="just"/>
            <a:r>
              <a:rPr lang="es-ES" sz="3100" u="sng" dirty="0"/>
              <a:t>Cuarta etapa</a:t>
            </a:r>
            <a:r>
              <a:rPr lang="es-ES" sz="3100" dirty="0"/>
              <a:t>: De 1532 hasta </a:t>
            </a:r>
            <a:r>
              <a:rPr lang="es-ES" sz="3100" dirty="0" smtClean="0"/>
              <a:t>1898 (Abolición </a:t>
            </a:r>
            <a:r>
              <a:rPr lang="es-ES" sz="3100" dirty="0"/>
              <a:t>de las </a:t>
            </a:r>
            <a:r>
              <a:rPr lang="es-ES" sz="3100" dirty="0" smtClean="0"/>
              <a:t>encomiendas, enfrentamiento </a:t>
            </a:r>
            <a:r>
              <a:rPr lang="es-ES" sz="3100" dirty="0"/>
              <a:t>a la geofagia y </a:t>
            </a:r>
            <a:r>
              <a:rPr lang="es-ES" sz="3100" dirty="0" smtClean="0"/>
              <a:t>exterminio y participación en las guerras de independencia).</a:t>
            </a:r>
            <a:endParaRPr lang="es-ES" sz="3100" dirty="0"/>
          </a:p>
          <a:p>
            <a:pPr algn="just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xmlns="" val="1636346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7772400" cy="1008112"/>
          </a:xfrm>
        </p:spPr>
        <p:txBody>
          <a:bodyPr/>
          <a:lstStyle/>
          <a:p>
            <a:pPr algn="ctr"/>
            <a:r>
              <a:rPr lang="es-ES" b="1" dirty="0" smtClean="0"/>
              <a:t>PRIMERA ETAPA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352928" cy="3865984"/>
          </a:xfrm>
        </p:spPr>
        <p:txBody>
          <a:bodyPr>
            <a:no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sz="2800" dirty="0" smtClean="0">
                <a:solidFill>
                  <a:schemeClr val="tx1"/>
                </a:solidFill>
              </a:rPr>
              <a:t>1509: Sucesos de la bahía de </a:t>
            </a:r>
            <a:r>
              <a:rPr lang="es-ES" sz="2800" dirty="0" err="1" smtClean="0">
                <a:solidFill>
                  <a:schemeClr val="tx1"/>
                </a:solidFill>
              </a:rPr>
              <a:t>Guanima</a:t>
            </a:r>
            <a:r>
              <a:rPr lang="es-ES" sz="2800" dirty="0" smtClean="0">
                <a:solidFill>
                  <a:schemeClr val="tx1"/>
                </a:solidFill>
              </a:rPr>
              <a:t> (Matanzas), entre el cacique </a:t>
            </a:r>
            <a:r>
              <a:rPr lang="es-ES" sz="2800" b="1" dirty="0" err="1" smtClean="0">
                <a:solidFill>
                  <a:schemeClr val="tx1"/>
                </a:solidFill>
              </a:rPr>
              <a:t>Guayucayex</a:t>
            </a:r>
            <a:r>
              <a:rPr lang="es-ES" sz="2800" dirty="0" smtClean="0">
                <a:solidFill>
                  <a:schemeClr val="tx1"/>
                </a:solidFill>
              </a:rPr>
              <a:t> y el explorador García Mejía.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2800" dirty="0" smtClean="0">
                <a:solidFill>
                  <a:schemeClr val="tx1"/>
                </a:solidFill>
              </a:rPr>
              <a:t>1510-1512: Acciones del cacique </a:t>
            </a:r>
            <a:r>
              <a:rPr lang="es-ES" sz="2800" b="1" dirty="0" err="1" smtClean="0">
                <a:solidFill>
                  <a:schemeClr val="tx1"/>
                </a:solidFill>
              </a:rPr>
              <a:t>Hatuey</a:t>
            </a:r>
            <a:r>
              <a:rPr lang="es-ES" sz="2800" dirty="0">
                <a:solidFill>
                  <a:schemeClr val="tx1"/>
                </a:solidFill>
              </a:rPr>
              <a:t>,</a:t>
            </a:r>
            <a:r>
              <a:rPr lang="es-ES" sz="2800" dirty="0" smtClean="0">
                <a:solidFill>
                  <a:schemeClr val="tx1"/>
                </a:solidFill>
              </a:rPr>
              <a:t> </a:t>
            </a:r>
            <a:r>
              <a:rPr lang="es-ES" sz="2800" b="1" dirty="0" err="1" smtClean="0">
                <a:solidFill>
                  <a:schemeClr val="tx1"/>
                </a:solidFill>
              </a:rPr>
              <a:t>Anacaona</a:t>
            </a:r>
            <a:r>
              <a:rPr lang="es-ES" sz="2800" dirty="0" smtClean="0">
                <a:solidFill>
                  <a:schemeClr val="tx1"/>
                </a:solidFill>
              </a:rPr>
              <a:t> y </a:t>
            </a:r>
            <a:r>
              <a:rPr lang="es-ES" sz="2800" b="1" dirty="0" err="1" smtClean="0">
                <a:solidFill>
                  <a:schemeClr val="tx1"/>
                </a:solidFill>
              </a:rPr>
              <a:t>Guarina</a:t>
            </a:r>
            <a:r>
              <a:rPr lang="es-ES" sz="28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2800" dirty="0" smtClean="0">
                <a:solidFill>
                  <a:schemeClr val="tx1"/>
                </a:solidFill>
              </a:rPr>
              <a:t>1512-1513: </a:t>
            </a:r>
            <a:r>
              <a:rPr lang="es-ES" sz="2800" b="1" dirty="0" err="1" smtClean="0">
                <a:solidFill>
                  <a:schemeClr val="tx1"/>
                </a:solidFill>
              </a:rPr>
              <a:t>Caguax</a:t>
            </a:r>
            <a:r>
              <a:rPr lang="es-ES" sz="2800" dirty="0" smtClean="0">
                <a:solidFill>
                  <a:schemeClr val="tx1"/>
                </a:solidFill>
              </a:rPr>
              <a:t>, continuador de </a:t>
            </a:r>
            <a:r>
              <a:rPr lang="es-ES" sz="2800" dirty="0" err="1" smtClean="0">
                <a:solidFill>
                  <a:schemeClr val="tx1"/>
                </a:solidFill>
              </a:rPr>
              <a:t>Hatuey</a:t>
            </a:r>
            <a:r>
              <a:rPr lang="es-ES" sz="28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2800" dirty="0" smtClean="0">
                <a:solidFill>
                  <a:schemeClr val="tx1"/>
                </a:solidFill>
              </a:rPr>
              <a:t>1513: Matanza de </a:t>
            </a:r>
            <a:r>
              <a:rPr lang="es-ES" sz="2800" dirty="0" err="1" smtClean="0">
                <a:solidFill>
                  <a:schemeClr val="tx1"/>
                </a:solidFill>
              </a:rPr>
              <a:t>Caonao</a:t>
            </a:r>
            <a:r>
              <a:rPr lang="es-ES" sz="2800" dirty="0" smtClean="0">
                <a:solidFill>
                  <a:schemeClr val="tx1"/>
                </a:solidFill>
              </a:rPr>
              <a:t>. Pánfilo de Narváez contra el cacique </a:t>
            </a:r>
            <a:r>
              <a:rPr lang="es-ES" sz="2800" b="1" dirty="0" err="1" smtClean="0">
                <a:solidFill>
                  <a:schemeClr val="tx1"/>
                </a:solidFill>
              </a:rPr>
              <a:t>Yucaguayex</a:t>
            </a:r>
            <a:r>
              <a:rPr lang="es-ES" sz="28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2800" dirty="0" smtClean="0">
                <a:solidFill>
                  <a:schemeClr val="tx1"/>
                </a:solidFill>
              </a:rPr>
              <a:t>Leyenda de </a:t>
            </a:r>
            <a:r>
              <a:rPr lang="es-ES" sz="2800" b="1" dirty="0" err="1" smtClean="0">
                <a:solidFill>
                  <a:schemeClr val="tx1"/>
                </a:solidFill>
              </a:rPr>
              <a:t>Casiguaguas</a:t>
            </a:r>
            <a:r>
              <a:rPr lang="es-ES" sz="28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21322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404664"/>
            <a:ext cx="8183880" cy="1051560"/>
          </a:xfrm>
        </p:spPr>
        <p:txBody>
          <a:bodyPr/>
          <a:lstStyle/>
          <a:p>
            <a:pPr algn="ctr"/>
            <a:r>
              <a:rPr lang="es-ES" b="1" dirty="0" smtClean="0"/>
              <a:t>SEGUNDA ETAPA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844824"/>
            <a:ext cx="8471912" cy="4680520"/>
          </a:xfrm>
        </p:spPr>
        <p:txBody>
          <a:bodyPr>
            <a:normAutofit/>
          </a:bodyPr>
          <a:lstStyle/>
          <a:p>
            <a:r>
              <a:rPr lang="es-ES" dirty="0" smtClean="0"/>
              <a:t>Grupos étnicos indígenas traídos como esclavos desde otras tierras del continente: </a:t>
            </a:r>
            <a:r>
              <a:rPr lang="es-ES" b="1" dirty="0" err="1" smtClean="0"/>
              <a:t>lucayos</a:t>
            </a:r>
            <a:r>
              <a:rPr lang="es-ES" dirty="0" smtClean="0"/>
              <a:t> (Bahamas), </a:t>
            </a:r>
            <a:r>
              <a:rPr lang="es-ES" b="1" dirty="0" err="1" smtClean="0"/>
              <a:t>taironas</a:t>
            </a:r>
            <a:r>
              <a:rPr lang="es-ES" dirty="0" smtClean="0"/>
              <a:t> (México), </a:t>
            </a:r>
            <a:r>
              <a:rPr lang="es-ES" b="1" dirty="0" smtClean="0"/>
              <a:t>guanajos</a:t>
            </a:r>
            <a:r>
              <a:rPr lang="es-ES" dirty="0" smtClean="0"/>
              <a:t> (Islas </a:t>
            </a:r>
            <a:r>
              <a:rPr lang="es-ES" dirty="0" err="1" smtClean="0"/>
              <a:t>Guanajas</a:t>
            </a:r>
            <a:r>
              <a:rPr lang="es-ES" dirty="0" smtClean="0"/>
              <a:t>), </a:t>
            </a:r>
            <a:r>
              <a:rPr lang="es-ES" b="1" dirty="0" smtClean="0"/>
              <a:t>guajiros</a:t>
            </a:r>
            <a:r>
              <a:rPr lang="es-ES" dirty="0" smtClean="0"/>
              <a:t> (Península Guajira), </a:t>
            </a:r>
            <a:r>
              <a:rPr lang="es-ES" b="1" dirty="0" err="1" smtClean="0"/>
              <a:t>macuriges</a:t>
            </a:r>
            <a:r>
              <a:rPr lang="es-ES" dirty="0" smtClean="0"/>
              <a:t> (Venezuela) y otros.</a:t>
            </a:r>
          </a:p>
          <a:p>
            <a:r>
              <a:rPr lang="es-ES" dirty="0" smtClean="0"/>
              <a:t>1513: Comienza la entrada de </a:t>
            </a:r>
            <a:r>
              <a:rPr lang="es-ES" b="1" dirty="0" smtClean="0"/>
              <a:t>esclavos negros</a:t>
            </a:r>
            <a:r>
              <a:rPr lang="es-ES" dirty="0" smtClean="0"/>
              <a:t> ladinos y africanos.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4313449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051560"/>
          </a:xfrm>
        </p:spPr>
        <p:txBody>
          <a:bodyPr/>
          <a:lstStyle/>
          <a:p>
            <a:pPr algn="ctr"/>
            <a:r>
              <a:rPr lang="es-ES" b="1" dirty="0" smtClean="0"/>
              <a:t>TERCERA ETAPA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276872"/>
            <a:ext cx="8363272" cy="4248472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Teatro de operaciones militares extendido desde el extremo oriente hasta el centro de la isla: </a:t>
            </a:r>
            <a:r>
              <a:rPr lang="es-ES" b="1" dirty="0" err="1" smtClean="0"/>
              <a:t>Maisí</a:t>
            </a:r>
            <a:r>
              <a:rPr lang="es-ES" dirty="0" smtClean="0"/>
              <a:t>,</a:t>
            </a:r>
            <a:r>
              <a:rPr lang="es-ES" b="1" dirty="0" smtClean="0"/>
              <a:t> Baracoa</a:t>
            </a:r>
            <a:r>
              <a:rPr lang="es-ES" dirty="0" smtClean="0"/>
              <a:t>,</a:t>
            </a:r>
            <a:r>
              <a:rPr lang="es-ES" b="1" dirty="0" smtClean="0"/>
              <a:t> Macaca</a:t>
            </a:r>
            <a:r>
              <a:rPr lang="es-ES" dirty="0"/>
              <a:t>,</a:t>
            </a:r>
            <a:r>
              <a:rPr lang="es-ES" b="1" dirty="0"/>
              <a:t> Bayamo</a:t>
            </a:r>
            <a:r>
              <a:rPr lang="es-ES" dirty="0"/>
              <a:t>,</a:t>
            </a:r>
            <a:r>
              <a:rPr lang="es-ES" b="1" dirty="0"/>
              <a:t> </a:t>
            </a:r>
            <a:r>
              <a:rPr lang="es-ES" b="1" dirty="0" smtClean="0"/>
              <a:t>Santiago de Cuba</a:t>
            </a:r>
            <a:r>
              <a:rPr lang="es-ES" dirty="0" smtClean="0"/>
              <a:t>,</a:t>
            </a:r>
            <a:r>
              <a:rPr lang="es-ES" b="1" dirty="0" smtClean="0"/>
              <a:t> </a:t>
            </a:r>
            <a:r>
              <a:rPr lang="es-ES" b="1" dirty="0" err="1" smtClean="0"/>
              <a:t>Cueibá</a:t>
            </a:r>
            <a:r>
              <a:rPr lang="es-ES" dirty="0" smtClean="0"/>
              <a:t>,</a:t>
            </a:r>
            <a:r>
              <a:rPr lang="es-ES" b="1" dirty="0" smtClean="0"/>
              <a:t> Camagüey</a:t>
            </a:r>
            <a:r>
              <a:rPr lang="es-ES" dirty="0" smtClean="0"/>
              <a:t>,</a:t>
            </a:r>
            <a:r>
              <a:rPr lang="es-ES" b="1" dirty="0" smtClean="0"/>
              <a:t> Trinidad </a:t>
            </a:r>
            <a:r>
              <a:rPr lang="es-ES" dirty="0" smtClean="0"/>
              <a:t>y </a:t>
            </a:r>
            <a:r>
              <a:rPr lang="es-ES" dirty="0"/>
              <a:t>otras regiones</a:t>
            </a:r>
            <a:r>
              <a:rPr lang="es-ES" dirty="0" smtClean="0"/>
              <a:t>.</a:t>
            </a:r>
          </a:p>
          <a:p>
            <a:pPr algn="just"/>
            <a:r>
              <a:rPr lang="es-ES" dirty="0" err="1" smtClean="0"/>
              <a:t>Casiguaya</a:t>
            </a:r>
            <a:r>
              <a:rPr lang="es-ES" dirty="0" smtClean="0"/>
              <a:t>: </a:t>
            </a:r>
            <a:r>
              <a:rPr lang="es-ES" b="1" i="1" dirty="0" smtClean="0"/>
              <a:t>“malditos</a:t>
            </a:r>
            <a:r>
              <a:rPr lang="es-ES" b="1" i="1" dirty="0"/>
              <a:t>, ni la hija, ni la esposa de Guamá serán jamás esclavas</a:t>
            </a:r>
            <a:r>
              <a:rPr lang="es-ES" b="1" i="1" dirty="0" smtClean="0"/>
              <a:t>”.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xmlns="" val="2225739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183880" cy="900810"/>
          </a:xfrm>
        </p:spPr>
        <p:txBody>
          <a:bodyPr/>
          <a:lstStyle/>
          <a:p>
            <a:pPr algn="ctr"/>
            <a:r>
              <a:rPr lang="es-ES" b="1" dirty="0" smtClean="0"/>
              <a:t>CUARTA ETAPA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132856"/>
            <a:ext cx="8363272" cy="43924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dirty="0" smtClean="0"/>
              <a:t>1538-1543: </a:t>
            </a:r>
            <a:r>
              <a:rPr lang="es-ES" dirty="0"/>
              <a:t>numerosos </a:t>
            </a:r>
            <a:r>
              <a:rPr lang="es-ES" dirty="0" smtClean="0"/>
              <a:t>levantamientos </a:t>
            </a:r>
            <a:r>
              <a:rPr lang="es-ES" dirty="0"/>
              <a:t>registrados en actas por los alcaldes de todas las villas, </a:t>
            </a:r>
            <a:r>
              <a:rPr lang="es-ES" b="1" dirty="0"/>
              <a:t>para esa fecha ya existían palenques y cimarrones alzándose de conjunto indígenas y negros </a:t>
            </a:r>
            <a:r>
              <a:rPr lang="es-ES" b="1" dirty="0" smtClean="0"/>
              <a:t>africanos.</a:t>
            </a:r>
          </a:p>
          <a:p>
            <a:pPr algn="just"/>
            <a:r>
              <a:rPr lang="es-ES" dirty="0" smtClean="0"/>
              <a:t>1542: Aprobación de la abolición de las encomiendas por las nuevas leyes de Indias. «Se acata pero no se cumple».</a:t>
            </a:r>
          </a:p>
          <a:p>
            <a:pPr algn="just"/>
            <a:r>
              <a:rPr lang="es-ES" dirty="0" smtClean="0"/>
              <a:t>1553: Abolición de las encomiendas en Cuba.</a:t>
            </a:r>
          </a:p>
          <a:p>
            <a:pPr algn="just"/>
            <a:r>
              <a:rPr lang="es-ES" dirty="0" smtClean="0"/>
              <a:t>Fundación de los «pueblos de indios» de Nuestra Señora de la Asunción de </a:t>
            </a:r>
            <a:r>
              <a:rPr lang="es-ES" b="1" dirty="0" smtClean="0"/>
              <a:t>Guanabacoa</a:t>
            </a:r>
            <a:r>
              <a:rPr lang="es-ES" dirty="0" smtClean="0"/>
              <a:t> (1554) y San Luis de </a:t>
            </a:r>
            <a:r>
              <a:rPr lang="es-ES" b="1" dirty="0" smtClean="0"/>
              <a:t>los Caneyes</a:t>
            </a:r>
            <a:r>
              <a:rPr lang="es-ES" dirty="0" smtClean="0"/>
              <a:t> (1556).</a:t>
            </a:r>
          </a:p>
          <a:p>
            <a:pPr algn="just"/>
            <a:r>
              <a:rPr lang="es-ES" dirty="0" smtClean="0"/>
              <a:t>1576: Gran sublevación de los habitantes del poblado indígena de </a:t>
            </a:r>
            <a:r>
              <a:rPr lang="es-ES" b="1" dirty="0" smtClean="0"/>
              <a:t>Güira de </a:t>
            </a:r>
            <a:r>
              <a:rPr lang="es-ES" b="1" dirty="0" err="1" smtClean="0"/>
              <a:t>Macuriges</a:t>
            </a:r>
            <a:r>
              <a:rPr lang="es-ES" dirty="0" smtClean="0"/>
              <a:t>, en la Ciénaga de Zapata, contra la geofagia de los colonialistas.</a:t>
            </a:r>
          </a:p>
        </p:txBody>
      </p:sp>
    </p:spTree>
    <p:extLst>
      <p:ext uri="{BB962C8B-B14F-4D97-AF65-F5344CB8AC3E}">
        <p14:creationId xmlns:p14="http://schemas.microsoft.com/office/powerpoint/2010/main" xmlns="" val="45605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92696"/>
            <a:ext cx="818388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CUARTA ETAPA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56792"/>
            <a:ext cx="8363272" cy="48965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dirty="0" smtClean="0"/>
              <a:t>Empleo en la construcción del castillo de los Tres Reyes del Morro de indígenas de Guanabacoa y mexicanos </a:t>
            </a:r>
            <a:r>
              <a:rPr lang="es-ES" b="1" dirty="0" smtClean="0"/>
              <a:t>tarahumaras</a:t>
            </a:r>
            <a:r>
              <a:rPr lang="es-ES" dirty="0" smtClean="0"/>
              <a:t> y </a:t>
            </a:r>
            <a:r>
              <a:rPr lang="es-ES" b="1" dirty="0" smtClean="0"/>
              <a:t>huastecos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Siglos XVI, XVII y XVIII: múltiples protestas de los «indios de Guanabacoa» contra la geofagia de los españoles.</a:t>
            </a:r>
          </a:p>
          <a:p>
            <a:pPr algn="just"/>
            <a:r>
              <a:rPr lang="es-ES" dirty="0" smtClean="0"/>
              <a:t>Fundación de los «pueblos de indios» de San Pablo de </a:t>
            </a:r>
            <a:r>
              <a:rPr lang="es-ES" b="1" dirty="0" err="1" smtClean="0"/>
              <a:t>Jiguaní</a:t>
            </a:r>
            <a:r>
              <a:rPr lang="es-ES" dirty="0" smtClean="0"/>
              <a:t> (1702) y San Francisco Xavier de los </a:t>
            </a:r>
            <a:r>
              <a:rPr lang="es-ES" b="1" dirty="0" smtClean="0"/>
              <a:t>Quemados de Marianao </a:t>
            </a:r>
            <a:r>
              <a:rPr lang="es-ES" dirty="0" smtClean="0"/>
              <a:t>(1720).</a:t>
            </a:r>
          </a:p>
          <a:p>
            <a:pPr algn="just"/>
            <a:r>
              <a:rPr lang="es-ES" dirty="0" smtClean="0"/>
              <a:t>Reconocimiento del poblado de indígenas de </a:t>
            </a:r>
            <a:r>
              <a:rPr lang="es-ES" b="1" dirty="0" smtClean="0"/>
              <a:t>Caridad de los indios de </a:t>
            </a:r>
            <a:r>
              <a:rPr lang="es-ES" b="1" dirty="0" err="1" smtClean="0"/>
              <a:t>Yateras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1763: Recibimiento en Guanabacoa de indígenas floridanos </a:t>
            </a:r>
            <a:r>
              <a:rPr lang="es-ES" b="1" dirty="0" err="1" smtClean="0"/>
              <a:t>tequestas</a:t>
            </a:r>
            <a:r>
              <a:rPr lang="es-ES" dirty="0" smtClean="0"/>
              <a:t>, </a:t>
            </a:r>
            <a:r>
              <a:rPr lang="es-ES" b="1" dirty="0" err="1" smtClean="0"/>
              <a:t>calusas</a:t>
            </a:r>
            <a:r>
              <a:rPr lang="es-ES" dirty="0" smtClean="0"/>
              <a:t> y </a:t>
            </a:r>
            <a:r>
              <a:rPr lang="es-ES" b="1" dirty="0" err="1" smtClean="0"/>
              <a:t>timulcas</a:t>
            </a:r>
            <a:r>
              <a:rPr lang="es-ES" dirty="0" smtClean="0"/>
              <a:t>, enemigos de los ingleses.</a:t>
            </a:r>
          </a:p>
          <a:p>
            <a:pPr algn="just"/>
            <a:r>
              <a:rPr lang="es-ES" dirty="0" smtClean="0"/>
              <a:t>1868-1895: Participación de los indígenas cubanos en las Guerras de independencia. </a:t>
            </a:r>
            <a:r>
              <a:rPr lang="es-ES" b="1" dirty="0" smtClean="0"/>
              <a:t>Regimiento </a:t>
            </a:r>
            <a:r>
              <a:rPr lang="es-ES" b="1" dirty="0" err="1" smtClean="0"/>
              <a:t>Hatuey</a:t>
            </a:r>
            <a:r>
              <a:rPr lang="es-ES" b="1" dirty="0" smtClean="0"/>
              <a:t> </a:t>
            </a:r>
            <a:r>
              <a:rPr lang="es-ES" dirty="0" smtClean="0"/>
              <a:t>del Ejército Libertador Cubano.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90511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92</TotalTime>
  <Words>559</Words>
  <Application>Microsoft Office PowerPoint</Application>
  <PresentationFormat>Presentación en pantalla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Aspecto</vt:lpstr>
      <vt:lpstr>    RESISTENCIA INDÍGENA A LA CONQUISTA Y COLONIZACIÓN DE CUBA: SIMIENTE DE LA CULTURA DE RESISTENCIA DEL PUEBLO CUBANO</vt:lpstr>
      <vt:lpstr>Diapositiva 2</vt:lpstr>
      <vt:lpstr>ETAPAS DE LA  RESISTENCIA INDÍGENA</vt:lpstr>
      <vt:lpstr>PRIMERA ETAPA</vt:lpstr>
      <vt:lpstr>SEGUNDA ETAPA</vt:lpstr>
      <vt:lpstr>TERCERA ETAPA</vt:lpstr>
      <vt:lpstr>CUARTA ETAPA</vt:lpstr>
      <vt:lpstr>CUARTA ETAPA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RESISTENCIA INDÍGENA A LA CONQUISTA Y COLONIZACIÓN DE CUBA: SIMIENTE DE LA CULTURA DE RESISTENCIA DEL PUEBLO CUBANO</dc:title>
  <dc:creator>Rensoli</dc:creator>
  <cp:lastModifiedBy>Yusleidis</cp:lastModifiedBy>
  <cp:revision>13</cp:revision>
  <dcterms:created xsi:type="dcterms:W3CDTF">2007-03-09T16:29:36Z</dcterms:created>
  <dcterms:modified xsi:type="dcterms:W3CDTF">2015-05-29T12:11:13Z</dcterms:modified>
</cp:coreProperties>
</file>