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5C1DA-F4CB-4F89-A5DA-9DA341689FB6}" type="datetimeFigureOut">
              <a:rPr lang="es-ES" smtClean="0"/>
              <a:t>08/03/2007</a:t>
            </a:fld>
            <a:endParaRPr lang="es-ES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85A6108-7172-4F0A-B367-B71308934F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5C1DA-F4CB-4F89-A5DA-9DA341689FB6}" type="datetimeFigureOut">
              <a:rPr lang="es-ES" smtClean="0"/>
              <a:t>08/03/2007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A6108-7172-4F0A-B367-B71308934F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5C1DA-F4CB-4F89-A5DA-9DA341689FB6}" type="datetimeFigureOut">
              <a:rPr lang="es-ES" smtClean="0"/>
              <a:t>08/03/2007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A6108-7172-4F0A-B367-B71308934F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5C1DA-F4CB-4F89-A5DA-9DA341689FB6}" type="datetimeFigureOut">
              <a:rPr lang="es-ES" smtClean="0"/>
              <a:t>08/03/2007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85A6108-7172-4F0A-B367-B71308934F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5C1DA-F4CB-4F89-A5DA-9DA341689FB6}" type="datetimeFigureOut">
              <a:rPr lang="es-ES" smtClean="0"/>
              <a:t>08/03/2007</a:t>
            </a:fld>
            <a:endParaRPr lang="es-E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A6108-7172-4F0A-B367-B71308934F2A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5C1DA-F4CB-4F89-A5DA-9DA341689FB6}" type="datetimeFigureOut">
              <a:rPr lang="es-ES" smtClean="0"/>
              <a:t>08/03/2007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A6108-7172-4F0A-B367-B71308934F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5C1DA-F4CB-4F89-A5DA-9DA341689FB6}" type="datetimeFigureOut">
              <a:rPr lang="es-ES" smtClean="0"/>
              <a:t>08/03/2007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85A6108-7172-4F0A-B367-B71308934F2A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5C1DA-F4CB-4F89-A5DA-9DA341689FB6}" type="datetimeFigureOut">
              <a:rPr lang="es-ES" smtClean="0"/>
              <a:t>08/03/2007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A6108-7172-4F0A-B367-B71308934F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5C1DA-F4CB-4F89-A5DA-9DA341689FB6}" type="datetimeFigureOut">
              <a:rPr lang="es-ES" smtClean="0"/>
              <a:t>08/03/2007</a:t>
            </a:fld>
            <a:endParaRPr lang="es-ES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A6108-7172-4F0A-B367-B71308934F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5C1DA-F4CB-4F89-A5DA-9DA341689FB6}" type="datetimeFigureOut">
              <a:rPr lang="es-ES" smtClean="0"/>
              <a:t>08/03/2007</a:t>
            </a:fld>
            <a:endParaRPr lang="es-ES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A6108-7172-4F0A-B367-B71308934F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5C1DA-F4CB-4F89-A5DA-9DA341689FB6}" type="datetimeFigureOut">
              <a:rPr lang="es-ES" smtClean="0"/>
              <a:t>08/03/2007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A6108-7172-4F0A-B367-B71308934F2A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25C1DA-F4CB-4F89-A5DA-9DA341689FB6}" type="datetimeFigureOut">
              <a:rPr lang="es-ES" smtClean="0"/>
              <a:t>08/03/2007</a:t>
            </a:fld>
            <a:endParaRPr lang="es-ES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85A6108-7172-4F0A-B367-B71308934F2A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3672407"/>
          </a:xfrm>
        </p:spPr>
        <p:txBody>
          <a:bodyPr/>
          <a:lstStyle/>
          <a:p>
            <a:r>
              <a:rPr lang="es-ES" b="1" dirty="0" smtClean="0"/>
              <a:t>El etnos cubano</a:t>
            </a:r>
            <a:endParaRPr lang="es-ES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400800" cy="985664"/>
          </a:xfrm>
        </p:spPr>
        <p:txBody>
          <a:bodyPr/>
          <a:lstStyle/>
          <a:p>
            <a:r>
              <a:rPr lang="es-ES" b="1" dirty="0" smtClean="0">
                <a:solidFill>
                  <a:schemeClr val="tx1"/>
                </a:solidFill>
              </a:rPr>
              <a:t>Rolando Julio Rensoli Medina</a:t>
            </a:r>
            <a:endParaRPr lang="es-E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036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772400" cy="1008111"/>
          </a:xfrm>
        </p:spPr>
        <p:txBody>
          <a:bodyPr>
            <a:normAutofit/>
          </a:bodyPr>
          <a:lstStyle/>
          <a:p>
            <a:r>
              <a:rPr lang="es-ES" b="1" dirty="0" smtClean="0"/>
              <a:t>Algunas palabras claves</a:t>
            </a:r>
            <a:endParaRPr lang="es-ES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15616" y="1556792"/>
            <a:ext cx="6984776" cy="4536504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s-ES" b="1" dirty="0" smtClean="0">
                <a:solidFill>
                  <a:schemeClr val="tx1"/>
                </a:solidFill>
              </a:rPr>
              <a:t>Raza: </a:t>
            </a:r>
            <a:r>
              <a:rPr lang="es-ES" dirty="0" smtClean="0">
                <a:solidFill>
                  <a:schemeClr val="tx1"/>
                </a:solidFill>
              </a:rPr>
              <a:t>rasgos fenotípicos y características genotípicas de un individuo que hereda de un tronco genealógico.</a:t>
            </a:r>
          </a:p>
          <a:p>
            <a:pPr algn="just"/>
            <a:r>
              <a:rPr lang="es-ES" b="1" dirty="0" err="1" smtClean="0">
                <a:solidFill>
                  <a:schemeClr val="tx1"/>
                </a:solidFill>
              </a:rPr>
              <a:t>Racialidad</a:t>
            </a:r>
            <a:r>
              <a:rPr lang="es-ES" b="1" dirty="0" smtClean="0">
                <a:solidFill>
                  <a:schemeClr val="tx1"/>
                </a:solidFill>
              </a:rPr>
              <a:t>: </a:t>
            </a:r>
            <a:r>
              <a:rPr lang="es-ES" dirty="0" smtClean="0">
                <a:solidFill>
                  <a:schemeClr val="tx1"/>
                </a:solidFill>
              </a:rPr>
              <a:t>estudios referentes a la problemática racial.</a:t>
            </a:r>
          </a:p>
          <a:p>
            <a:pPr algn="just"/>
            <a:r>
              <a:rPr lang="es-ES" b="1" dirty="0" smtClean="0">
                <a:solidFill>
                  <a:schemeClr val="tx1"/>
                </a:solidFill>
              </a:rPr>
              <a:t>Racismo: </a:t>
            </a:r>
            <a:r>
              <a:rPr lang="es-ES" dirty="0" smtClean="0">
                <a:solidFill>
                  <a:schemeClr val="tx1"/>
                </a:solidFill>
              </a:rPr>
              <a:t>jerarquización de razas en superiores e inferiores. Hegemonía y dominio de las primeras sobre las segundas.</a:t>
            </a:r>
          </a:p>
          <a:p>
            <a:pPr algn="just"/>
            <a:r>
              <a:rPr lang="es-ES" b="1" dirty="0" smtClean="0">
                <a:solidFill>
                  <a:schemeClr val="tx1"/>
                </a:solidFill>
              </a:rPr>
              <a:t>Prejuicios raciales: </a:t>
            </a:r>
            <a:r>
              <a:rPr lang="es-ES" dirty="0" smtClean="0">
                <a:solidFill>
                  <a:schemeClr val="tx1"/>
                </a:solidFill>
              </a:rPr>
              <a:t>criterios esquemáticos y despreciativas hacia personas por pertenencia a una raza.</a:t>
            </a:r>
          </a:p>
          <a:p>
            <a:pPr algn="just"/>
            <a:r>
              <a:rPr lang="es-ES" b="1" dirty="0" smtClean="0">
                <a:solidFill>
                  <a:schemeClr val="tx1"/>
                </a:solidFill>
              </a:rPr>
              <a:t>Discriminación racial: </a:t>
            </a:r>
            <a:r>
              <a:rPr lang="es-ES" dirty="0" smtClean="0">
                <a:solidFill>
                  <a:schemeClr val="tx1"/>
                </a:solidFill>
              </a:rPr>
              <a:t>exclusión de individuos pos sus características raciales.</a:t>
            </a:r>
          </a:p>
          <a:p>
            <a:pPr algn="just"/>
            <a:r>
              <a:rPr lang="es-ES" b="1" dirty="0" smtClean="0">
                <a:solidFill>
                  <a:schemeClr val="tx1"/>
                </a:solidFill>
              </a:rPr>
              <a:t>Interracial: </a:t>
            </a:r>
            <a:r>
              <a:rPr lang="es-ES" dirty="0" smtClean="0">
                <a:solidFill>
                  <a:schemeClr val="tx1"/>
                </a:solidFill>
              </a:rPr>
              <a:t>relaciones que se establecen entre personas de distintas razas.</a:t>
            </a:r>
          </a:p>
          <a:p>
            <a:pPr algn="just"/>
            <a:r>
              <a:rPr lang="es-ES" b="1" dirty="0" smtClean="0">
                <a:solidFill>
                  <a:schemeClr val="tx1"/>
                </a:solidFill>
              </a:rPr>
              <a:t>Multirracial: </a:t>
            </a:r>
            <a:r>
              <a:rPr lang="es-ES" dirty="0" smtClean="0">
                <a:solidFill>
                  <a:schemeClr val="tx1"/>
                </a:solidFill>
              </a:rPr>
              <a:t>fenómeno que abarca a elementos de distintas razas.</a:t>
            </a:r>
          </a:p>
          <a:p>
            <a:pPr algn="just"/>
            <a:r>
              <a:rPr lang="es-ES" b="1" dirty="0" smtClean="0">
                <a:solidFill>
                  <a:schemeClr val="tx1"/>
                </a:solidFill>
              </a:rPr>
              <a:t>Mestizaje: </a:t>
            </a:r>
            <a:r>
              <a:rPr lang="es-ES" dirty="0" smtClean="0">
                <a:solidFill>
                  <a:schemeClr val="tx1"/>
                </a:solidFill>
              </a:rPr>
              <a:t>hibridez o mezcla de razas.</a:t>
            </a:r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437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404665"/>
            <a:ext cx="7772400" cy="792088"/>
          </a:xfrm>
        </p:spPr>
        <p:txBody>
          <a:bodyPr>
            <a:normAutofit/>
          </a:bodyPr>
          <a:lstStyle/>
          <a:p>
            <a:r>
              <a:rPr lang="es-ES" b="1" dirty="0" smtClean="0"/>
              <a:t>Algunas palabras claves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1772816"/>
            <a:ext cx="7632848" cy="4104456"/>
          </a:xfrm>
        </p:spPr>
        <p:txBody>
          <a:bodyPr>
            <a:normAutofit/>
          </a:bodyPr>
          <a:lstStyle/>
          <a:p>
            <a:pPr algn="just"/>
            <a:r>
              <a:rPr lang="es-ES" b="1" dirty="0" smtClean="0">
                <a:solidFill>
                  <a:schemeClr val="tx1"/>
                </a:solidFill>
              </a:rPr>
              <a:t>Etnia: </a:t>
            </a:r>
            <a:r>
              <a:rPr lang="es-ES" dirty="0" smtClean="0">
                <a:solidFill>
                  <a:schemeClr val="tx1"/>
                </a:solidFill>
              </a:rPr>
              <a:t>rasgos culturales que identifican a un grupo humano: arte, literatura, costumbres, idiosincrasia, tradiciones, religiosidad, lengua.</a:t>
            </a:r>
          </a:p>
          <a:p>
            <a:pPr algn="just"/>
            <a:r>
              <a:rPr lang="es-ES" b="1" dirty="0" err="1" smtClean="0">
                <a:solidFill>
                  <a:schemeClr val="tx1"/>
                </a:solidFill>
              </a:rPr>
              <a:t>Etnocultura</a:t>
            </a:r>
            <a:r>
              <a:rPr lang="es-ES" b="1" dirty="0" smtClean="0">
                <a:solidFill>
                  <a:schemeClr val="tx1"/>
                </a:solidFill>
              </a:rPr>
              <a:t>: </a:t>
            </a:r>
            <a:r>
              <a:rPr lang="es-ES" dirty="0" smtClean="0">
                <a:solidFill>
                  <a:schemeClr val="tx1"/>
                </a:solidFill>
              </a:rPr>
              <a:t>concepto similar.</a:t>
            </a:r>
          </a:p>
          <a:p>
            <a:pPr algn="just"/>
            <a:r>
              <a:rPr lang="es-ES" b="1" dirty="0" smtClean="0">
                <a:solidFill>
                  <a:schemeClr val="tx1"/>
                </a:solidFill>
              </a:rPr>
              <a:t>Étnico-racial: </a:t>
            </a:r>
            <a:r>
              <a:rPr lang="es-ES" dirty="0" smtClean="0">
                <a:solidFill>
                  <a:schemeClr val="tx1"/>
                </a:solidFill>
              </a:rPr>
              <a:t>correspondencia o identificación de las características raciales con los rasgos culturales.</a:t>
            </a:r>
          </a:p>
          <a:p>
            <a:pPr algn="just"/>
            <a:r>
              <a:rPr lang="es-ES" b="1" dirty="0" smtClean="0">
                <a:solidFill>
                  <a:schemeClr val="tx1"/>
                </a:solidFill>
              </a:rPr>
              <a:t>Multiétnico: </a:t>
            </a:r>
            <a:r>
              <a:rPr lang="es-ES" dirty="0" smtClean="0">
                <a:solidFill>
                  <a:schemeClr val="tx1"/>
                </a:solidFill>
              </a:rPr>
              <a:t>fenómeno abarcador de dos o más etnias,</a:t>
            </a:r>
            <a:endParaRPr lang="es-E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654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dirty="0" smtClean="0"/>
              <a:t>Algunas palabras claves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ES" b="1" dirty="0" smtClean="0"/>
              <a:t>Nación: </a:t>
            </a:r>
            <a:r>
              <a:rPr lang="es-ES" dirty="0" smtClean="0"/>
              <a:t>territorio en que se asienta una nacionalidad.</a:t>
            </a:r>
          </a:p>
          <a:p>
            <a:pPr marL="0" indent="0" algn="just">
              <a:buNone/>
            </a:pPr>
            <a:r>
              <a:rPr lang="es-ES" b="1" dirty="0" smtClean="0"/>
              <a:t>Nacionalidad: </a:t>
            </a:r>
            <a:r>
              <a:rPr lang="es-ES" dirty="0" smtClean="0"/>
              <a:t>grupo humano originario de un territorio común con lengua, religión, arte y cultura en general comunes.</a:t>
            </a:r>
          </a:p>
          <a:p>
            <a:pPr marL="0" indent="0" algn="just">
              <a:buNone/>
            </a:pPr>
            <a:r>
              <a:rPr lang="es-ES" b="1" dirty="0" smtClean="0"/>
              <a:t>Minoría nacional: </a:t>
            </a:r>
            <a:r>
              <a:rPr lang="es-ES" dirty="0" smtClean="0"/>
              <a:t>nacionalidad que puebla un espacio dominado por otra nacionalidad.</a:t>
            </a:r>
          </a:p>
          <a:p>
            <a:pPr marL="0" indent="0" algn="just">
              <a:buNone/>
            </a:pPr>
            <a:r>
              <a:rPr lang="es-ES" b="1" dirty="0" smtClean="0"/>
              <a:t>Ciudadanía: </a:t>
            </a:r>
            <a:r>
              <a:rPr lang="es-ES" dirty="0" smtClean="0"/>
              <a:t>elemento jurídico que establece los derechos del habitante de una nación.</a:t>
            </a:r>
          </a:p>
          <a:p>
            <a:pPr marL="0" indent="0" algn="just">
              <a:buNone/>
            </a:pPr>
            <a:r>
              <a:rPr lang="es-ES" b="1" dirty="0" smtClean="0"/>
              <a:t>Nacionalización: </a:t>
            </a:r>
            <a:r>
              <a:rPr lang="es-ES" dirty="0" smtClean="0"/>
              <a:t>hacer propio de una nación un bien, servicio u otra cosa.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44544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620689"/>
            <a:ext cx="7772400" cy="648072"/>
          </a:xfrm>
        </p:spPr>
        <p:txBody>
          <a:bodyPr>
            <a:normAutofit/>
          </a:bodyPr>
          <a:lstStyle/>
          <a:p>
            <a:r>
              <a:rPr lang="es-ES" b="1" dirty="0" smtClean="0"/>
              <a:t>CUBA: </a:t>
            </a:r>
            <a:r>
              <a:rPr lang="es-ES" b="1" smtClean="0"/>
              <a:t>características generales</a:t>
            </a:r>
            <a:endParaRPr lang="es-ES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1628800"/>
            <a:ext cx="7416824" cy="4514056"/>
          </a:xfrm>
        </p:spPr>
        <p:txBody>
          <a:bodyPr>
            <a:norm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s-ES" dirty="0" smtClean="0">
                <a:solidFill>
                  <a:schemeClr val="tx1"/>
                </a:solidFill>
              </a:rPr>
              <a:t>Estado nación con un proyecto de país propio e integrador.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s-ES" dirty="0" smtClean="0">
                <a:solidFill>
                  <a:schemeClr val="tx1"/>
                </a:solidFill>
              </a:rPr>
              <a:t>Nacionalidad única.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s-ES" dirty="0" smtClean="0">
                <a:solidFill>
                  <a:schemeClr val="tx1"/>
                </a:solidFill>
              </a:rPr>
              <a:t>Etnia única, inclusiva, heterogénea y mestiza. Resultado de un proceso histórico de mestizaje genético, sincretismo religioso y transculturación con una diversidad de orígenes.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s-ES" dirty="0" smtClean="0">
                <a:solidFill>
                  <a:schemeClr val="tx1"/>
                </a:solidFill>
              </a:rPr>
              <a:t>Diversidad de </a:t>
            </a:r>
            <a:r>
              <a:rPr lang="es-ES" dirty="0" err="1" smtClean="0">
                <a:solidFill>
                  <a:schemeClr val="tx1"/>
                </a:solidFill>
              </a:rPr>
              <a:t>fenotipias</a:t>
            </a:r>
            <a:r>
              <a:rPr lang="es-ES" dirty="0">
                <a:solidFill>
                  <a:schemeClr val="tx1"/>
                </a:solidFill>
              </a:rPr>
              <a:t> </a:t>
            </a:r>
            <a:r>
              <a:rPr lang="es-ES" dirty="0" smtClean="0">
                <a:solidFill>
                  <a:schemeClr val="tx1"/>
                </a:solidFill>
              </a:rPr>
              <a:t>y color de la piel: blanca, amarilla, cobriza, parda y negra.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s-ES" dirty="0" smtClean="0">
                <a:solidFill>
                  <a:schemeClr val="tx1"/>
                </a:solidFill>
              </a:rPr>
              <a:t>Criollaje o criollismo.</a:t>
            </a:r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636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548681"/>
            <a:ext cx="7772400" cy="1008112"/>
          </a:xfrm>
        </p:spPr>
        <p:txBody>
          <a:bodyPr>
            <a:noAutofit/>
          </a:bodyPr>
          <a:lstStyle/>
          <a:p>
            <a:r>
              <a:rPr lang="es-ES" sz="3200" b="1" dirty="0" smtClean="0"/>
              <a:t>CUBA: COLONIA Y REPÚBLICA BURGUESA</a:t>
            </a:r>
            <a:endParaRPr lang="es-ES" sz="32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1772816"/>
            <a:ext cx="6800800" cy="4010000"/>
          </a:xfrm>
        </p:spPr>
        <p:txBody>
          <a:bodyPr>
            <a:norm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S</a:t>
            </a:r>
            <a:r>
              <a:rPr lang="es-ES" dirty="0" smtClean="0">
                <a:solidFill>
                  <a:schemeClr val="tx1"/>
                </a:solidFill>
              </a:rPr>
              <a:t>e trató de desconocer los aportes culturales y protagonismo histórico en la construcción de la nacionalidad de los individuos no blancos.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S</a:t>
            </a:r>
            <a:r>
              <a:rPr lang="es-ES" dirty="0" smtClean="0">
                <a:solidFill>
                  <a:schemeClr val="tx1"/>
                </a:solidFill>
              </a:rPr>
              <a:t>e reprimió hasta el genocidio, en esas etapas, a las masas no blancas y después se trató de </a:t>
            </a:r>
            <a:r>
              <a:rPr lang="es-ES" dirty="0" err="1" smtClean="0">
                <a:solidFill>
                  <a:schemeClr val="tx1"/>
                </a:solidFill>
              </a:rPr>
              <a:t>invisibilizar</a:t>
            </a:r>
            <a:r>
              <a:rPr lang="es-ES" dirty="0" smtClean="0">
                <a:solidFill>
                  <a:schemeClr val="tx1"/>
                </a:solidFill>
              </a:rPr>
              <a:t> o </a:t>
            </a:r>
            <a:r>
              <a:rPr lang="es-ES" dirty="0" err="1" smtClean="0">
                <a:solidFill>
                  <a:schemeClr val="tx1"/>
                </a:solidFill>
              </a:rPr>
              <a:t>descaracterizar</a:t>
            </a:r>
            <a:r>
              <a:rPr lang="es-ES" dirty="0" smtClean="0">
                <a:solidFill>
                  <a:schemeClr val="tx1"/>
                </a:solidFill>
              </a:rPr>
              <a:t> tales hechos.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s-ES" dirty="0" smtClean="0">
                <a:solidFill>
                  <a:schemeClr val="tx1"/>
                </a:solidFill>
              </a:rPr>
              <a:t>Existió una fuerte discriminación racial.</a:t>
            </a:r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766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692697"/>
            <a:ext cx="7772400" cy="792088"/>
          </a:xfrm>
        </p:spPr>
        <p:txBody>
          <a:bodyPr>
            <a:normAutofit/>
          </a:bodyPr>
          <a:lstStyle/>
          <a:p>
            <a:r>
              <a:rPr lang="es-ES" b="1" dirty="0" smtClean="0"/>
              <a:t>CUBA: PODER REVOLUCIONARIO</a:t>
            </a:r>
            <a:endParaRPr lang="es-ES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27584" y="1844824"/>
            <a:ext cx="7776864" cy="3793976"/>
          </a:xfrm>
        </p:spPr>
        <p:txBody>
          <a:bodyPr>
            <a:norm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s-ES" dirty="0" smtClean="0">
                <a:solidFill>
                  <a:schemeClr val="tx1"/>
                </a:solidFill>
              </a:rPr>
              <a:t>Política encaminada a eliminar la discriminación racial.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s-ES" dirty="0" smtClean="0">
                <a:solidFill>
                  <a:schemeClr val="tx1"/>
                </a:solidFill>
              </a:rPr>
              <a:t>Políticas de equidad e igualdad de oportunidades para todos.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s-ES" dirty="0" smtClean="0">
                <a:solidFill>
                  <a:schemeClr val="tx1"/>
                </a:solidFill>
              </a:rPr>
              <a:t>Solidaridad internacionalista con África, Asia y América Latina.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s-ES" dirty="0" smtClean="0">
                <a:solidFill>
                  <a:schemeClr val="tx1"/>
                </a:solidFill>
              </a:rPr>
              <a:t>Persistencia de prejuicios raciales que pueden provocar discriminación.</a:t>
            </a:r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9309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56</TotalTime>
  <Words>416</Words>
  <Application>Microsoft Office PowerPoint</Application>
  <PresentationFormat>Presentación en pantalla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Viajes</vt:lpstr>
      <vt:lpstr>El etnos cubano</vt:lpstr>
      <vt:lpstr>Algunas palabras claves</vt:lpstr>
      <vt:lpstr>Algunas palabras claves</vt:lpstr>
      <vt:lpstr>Algunas palabras claves</vt:lpstr>
      <vt:lpstr>CUBA: características generales</vt:lpstr>
      <vt:lpstr>CUBA: COLONIA Y REPÚBLICA BURGUESA</vt:lpstr>
      <vt:lpstr>CUBA: PODER REVOLUCIONARIO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etnos cubano</dc:title>
  <dc:creator>Rensoli</dc:creator>
  <cp:lastModifiedBy>Rensoli</cp:lastModifiedBy>
  <cp:revision>6</cp:revision>
  <dcterms:created xsi:type="dcterms:W3CDTF">2007-03-08T07:18:18Z</dcterms:created>
  <dcterms:modified xsi:type="dcterms:W3CDTF">2007-03-08T08:14:29Z</dcterms:modified>
</cp:coreProperties>
</file>